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theme/theme6.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5" r:id="rId2"/>
    <p:sldMasterId id="2147483666" r:id="rId3"/>
    <p:sldMasterId id="2147483667" r:id="rId4"/>
    <p:sldMasterId id="2147483668" r:id="rId5"/>
    <p:sldMasterId id="2147483669" r:id="rId6"/>
    <p:sldMasterId id="2147483671" r:id="rId7"/>
  </p:sldMasterIdLst>
  <p:notesMasterIdLst>
    <p:notesMasterId r:id="rId70"/>
  </p:notesMasterIdLst>
  <p:handoutMasterIdLst>
    <p:handoutMasterId r:id="rId71"/>
  </p:handoutMasterIdLst>
  <p:sldIdLst>
    <p:sldId id="256" r:id="rId8"/>
    <p:sldId id="259" r:id="rId9"/>
    <p:sldId id="260" r:id="rId10"/>
    <p:sldId id="262" r:id="rId11"/>
    <p:sldId id="347" r:id="rId12"/>
    <p:sldId id="275" r:id="rId13"/>
    <p:sldId id="343" r:id="rId14"/>
    <p:sldId id="342" r:id="rId15"/>
    <p:sldId id="345" r:id="rId16"/>
    <p:sldId id="349" r:id="rId17"/>
    <p:sldId id="350" r:id="rId18"/>
    <p:sldId id="386" r:id="rId19"/>
    <p:sldId id="263" r:id="rId20"/>
    <p:sldId id="373" r:id="rId21"/>
    <p:sldId id="320" r:id="rId22"/>
    <p:sldId id="377" r:id="rId23"/>
    <p:sldId id="351" r:id="rId24"/>
    <p:sldId id="376" r:id="rId25"/>
    <p:sldId id="378" r:id="rId26"/>
    <p:sldId id="379" r:id="rId27"/>
    <p:sldId id="385" r:id="rId28"/>
    <p:sldId id="380" r:id="rId29"/>
    <p:sldId id="381" r:id="rId30"/>
    <p:sldId id="382" r:id="rId31"/>
    <p:sldId id="352" r:id="rId32"/>
    <p:sldId id="353" r:id="rId33"/>
    <p:sldId id="354" r:id="rId34"/>
    <p:sldId id="355" r:id="rId35"/>
    <p:sldId id="356" r:id="rId36"/>
    <p:sldId id="357" r:id="rId37"/>
    <p:sldId id="358" r:id="rId38"/>
    <p:sldId id="359" r:id="rId39"/>
    <p:sldId id="365" r:id="rId40"/>
    <p:sldId id="360" r:id="rId41"/>
    <p:sldId id="361" r:id="rId42"/>
    <p:sldId id="362" r:id="rId43"/>
    <p:sldId id="363" r:id="rId44"/>
    <p:sldId id="364" r:id="rId45"/>
    <p:sldId id="299" r:id="rId46"/>
    <p:sldId id="383" r:id="rId47"/>
    <p:sldId id="366" r:id="rId48"/>
    <p:sldId id="368" r:id="rId49"/>
    <p:sldId id="367" r:id="rId50"/>
    <p:sldId id="264" r:id="rId51"/>
    <p:sldId id="288" r:id="rId52"/>
    <p:sldId id="387" r:id="rId53"/>
    <p:sldId id="370" r:id="rId54"/>
    <p:sldId id="371" r:id="rId55"/>
    <p:sldId id="388" r:id="rId56"/>
    <p:sldId id="389" r:id="rId57"/>
    <p:sldId id="265" r:id="rId58"/>
    <p:sldId id="375" r:id="rId59"/>
    <p:sldId id="374" r:id="rId60"/>
    <p:sldId id="372" r:id="rId61"/>
    <p:sldId id="390" r:id="rId62"/>
    <p:sldId id="291" r:id="rId63"/>
    <p:sldId id="266" r:id="rId64"/>
    <p:sldId id="267" r:id="rId65"/>
    <p:sldId id="391" r:id="rId66"/>
    <p:sldId id="384" r:id="rId67"/>
    <p:sldId id="392" r:id="rId68"/>
    <p:sldId id="393" r:id="rId6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6979" autoAdjust="0"/>
  </p:normalViewPr>
  <p:slideViewPr>
    <p:cSldViewPr snapToGrid="0">
      <p:cViewPr varScale="1">
        <p:scale>
          <a:sx n="74" d="100"/>
          <a:sy n="74" d="100"/>
        </p:scale>
        <p:origin x="1738" y="67"/>
      </p:cViewPr>
      <p:guideLst>
        <p:guide orient="horz" pos="2160"/>
        <p:guide pos="2880"/>
      </p:guideLst>
    </p:cSldViewPr>
  </p:slideViewPr>
  <p:notesTextViewPr>
    <p:cViewPr>
      <p:scale>
        <a:sx n="1" d="1"/>
        <a:sy n="1" d="1"/>
      </p:scale>
      <p:origin x="0" y="0"/>
    </p:cViewPr>
  </p:notesTextViewPr>
  <p:notesViewPr>
    <p:cSldViewPr snapToGrid="0">
      <p:cViewPr varScale="1">
        <p:scale>
          <a:sx n="86" d="100"/>
          <a:sy n="86" d="100"/>
        </p:scale>
        <p:origin x="386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1D4B04-0B13-4F70-EFB2-AB07EC0C71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99DA90-D954-6ED7-BEC3-815696694B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69F2A7-C3EF-41BF-9DAA-0339A000262B}" type="datetimeFigureOut">
              <a:rPr lang="en-US" smtClean="0"/>
              <a:t>1/2/2025</a:t>
            </a:fld>
            <a:endParaRPr lang="en-US"/>
          </a:p>
        </p:txBody>
      </p:sp>
      <p:sp>
        <p:nvSpPr>
          <p:cNvPr id="4" name="Footer Placeholder 3">
            <a:extLst>
              <a:ext uri="{FF2B5EF4-FFF2-40B4-BE49-F238E27FC236}">
                <a16:creationId xmlns:a16="http://schemas.microsoft.com/office/drawing/2014/main" id="{3305C569-F451-F495-3B63-3BA138A41B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D07C19B-00BD-D80F-7D4D-E1740C624F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71C962-053B-4A76-B502-A1B66131A004}" type="slidenum">
              <a:rPr lang="en-US" smtClean="0"/>
              <a:t>‹#›</a:t>
            </a:fld>
            <a:endParaRPr lang="en-US"/>
          </a:p>
        </p:txBody>
      </p:sp>
    </p:spTree>
    <p:extLst>
      <p:ext uri="{BB962C8B-B14F-4D97-AF65-F5344CB8AC3E}">
        <p14:creationId xmlns:p14="http://schemas.microsoft.com/office/powerpoint/2010/main" val="904875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901806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 sẽ có 1 mạch đo pin sử dụng theo nguyên lý chia áp để hạ điện áp 8,4v xuống điện áp 3.3v </a:t>
            </a: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29</a:t>
            </a:fld>
            <a:endParaRPr lang="en-US"/>
          </a:p>
        </p:txBody>
      </p:sp>
    </p:spTree>
    <p:extLst>
      <p:ext uri="{BB962C8B-B14F-4D97-AF65-F5344CB8AC3E}">
        <p14:creationId xmlns:p14="http://schemas.microsoft.com/office/powerpoint/2010/main" val="2416461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36</a:t>
            </a:fld>
            <a:endParaRPr lang="en-US"/>
          </a:p>
        </p:txBody>
      </p:sp>
    </p:spTree>
    <p:extLst>
      <p:ext uri="{BB962C8B-B14F-4D97-AF65-F5344CB8AC3E}">
        <p14:creationId xmlns:p14="http://schemas.microsoft.com/office/powerpoint/2010/main" val="1138072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015307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245784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523218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543236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73384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285750">
              <a:buFontTx/>
              <a:buChar char="-"/>
            </a:pPr>
            <a:r>
              <a:rPr lang="vi-VN"/>
              <a:t>r là tỉ lệ gợn sóng tối đa ở các dòng điện nhỏ hơn 2A</a:t>
            </a:r>
          </a:p>
          <a:p>
            <a:pPr marL="514350" indent="-285750">
              <a:buFontTx/>
              <a:buChar char="-"/>
            </a:pPr>
            <a:r>
              <a:rPr lang="vi-VN"/>
              <a:t>D là tỷ lệ giưa điện áp ngõ ra và ngõ vào																																																																																																																																																								</a:t>
            </a: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59</a:t>
            </a:fld>
            <a:endParaRPr lang="en-US"/>
          </a:p>
        </p:txBody>
      </p:sp>
    </p:spTree>
    <p:extLst>
      <p:ext uri="{BB962C8B-B14F-4D97-AF65-F5344CB8AC3E}">
        <p14:creationId xmlns:p14="http://schemas.microsoft.com/office/powerpoint/2010/main" val="997490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758953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730238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04398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285750">
              <a:buFontTx/>
              <a:buChar char="-"/>
            </a:pPr>
            <a:r>
              <a:rPr lang="vi-VN"/>
              <a:t>Thiết kế mô hình: thiết kế khung hệ và thiết kế cánh quạt</a:t>
            </a:r>
          </a:p>
          <a:p>
            <a:pPr marL="514350" indent="-285750">
              <a:buFontTx/>
              <a:buChar char="-"/>
            </a:pPr>
            <a:r>
              <a:rPr lang="vi-VN"/>
              <a:t>Thiết kế phần cứng: 4 mạch trên slide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5</a:t>
            </a:fld>
            <a:endParaRPr lang="en-US"/>
          </a:p>
        </p:txBody>
      </p:sp>
    </p:spTree>
    <p:extLst>
      <p:ext uri="{BB962C8B-B14F-4D97-AF65-F5344CB8AC3E}">
        <p14:creationId xmlns:p14="http://schemas.microsoft.com/office/powerpoint/2010/main" val="388333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285750">
              <a:buFontTx/>
              <a:buChar char="-"/>
            </a:pPr>
            <a:r>
              <a:rPr lang="vi-VN"/>
              <a:t>Nguyên lý chính, sẽ sử dụng áp suất âm, tức là sẽ tạo một khoang với áp suất bên trong nhỏ hơn áp suất bên ngoài và tận dụng áp suất khí quyển để giữ robot ở trên tường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6</a:t>
            </a:fld>
            <a:endParaRPr lang="en-US"/>
          </a:p>
        </p:txBody>
      </p:sp>
    </p:spTree>
    <p:extLst>
      <p:ext uri="{BB962C8B-B14F-4D97-AF65-F5344CB8AC3E}">
        <p14:creationId xmlns:p14="http://schemas.microsoft.com/office/powerpoint/2010/main" val="47552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L1 là chiều dài khoang </a:t>
            </a:r>
          </a:p>
          <a:p>
            <a:r>
              <a:rPr lang="vi-VN"/>
              <a:t>L2 là chiều rộng khoang</a:t>
            </a:r>
          </a:p>
          <a:p>
            <a:r>
              <a:rPr lang="vi-VN"/>
              <a:t>A là chiều rộng chắn ngoài của khoang</a:t>
            </a: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7</a:t>
            </a:fld>
            <a:endParaRPr lang="en-US"/>
          </a:p>
        </p:txBody>
      </p:sp>
    </p:spTree>
    <p:extLst>
      <p:ext uri="{BB962C8B-B14F-4D97-AF65-F5344CB8AC3E}">
        <p14:creationId xmlns:p14="http://schemas.microsoft.com/office/powerpoint/2010/main" val="2871937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 là trọng lực của hệ thống </a:t>
            </a:r>
          </a:p>
          <a:p>
            <a:r>
              <a:rPr lang="vi-VN"/>
              <a:t>U là hệ số ma sát tĩnh giữa hai bề mặt</a:t>
            </a:r>
          </a:p>
          <a:p>
            <a:r>
              <a:rPr lang="vi-VN"/>
              <a:t>H là khoảng cácg giữa trọng tâm của robot và tường</a:t>
            </a:r>
          </a:p>
          <a:p>
            <a:r>
              <a:rPr lang="vi-VN"/>
              <a:t>L là khoảng cách giữa 2 bánh trc và sau </a:t>
            </a:r>
          </a:p>
          <a:p>
            <a:r>
              <a:rPr lang="vi-VN"/>
              <a:t>B là khoảng cách 2 bên giữa bánh xe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θ là góc giữa trọng lực và hướng của vật.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8</a:t>
            </a:fld>
            <a:endParaRPr lang="en-US"/>
          </a:p>
        </p:txBody>
      </p:sp>
    </p:spTree>
    <p:extLst>
      <p:ext uri="{BB962C8B-B14F-4D97-AF65-F5344CB8AC3E}">
        <p14:creationId xmlns:p14="http://schemas.microsoft.com/office/powerpoint/2010/main" val="1214792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11</a:t>
            </a:fld>
            <a:endParaRPr lang="en-US"/>
          </a:p>
        </p:txBody>
      </p:sp>
    </p:spTree>
    <p:extLst>
      <p:ext uri="{BB962C8B-B14F-4D97-AF65-F5344CB8AC3E}">
        <p14:creationId xmlns:p14="http://schemas.microsoft.com/office/powerpoint/2010/main" val="4126278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 Theo datasheet của MOSFET IR3205s, ta có Qg = 146 nc=&gt; dễ dàng tính được C boot = 100nF</a:t>
            </a: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16</a:t>
            </a:fld>
            <a:endParaRPr lang="en-US"/>
          </a:p>
        </p:txBody>
      </p:sp>
    </p:spTree>
    <p:extLst>
      <p:ext uri="{BB962C8B-B14F-4D97-AF65-F5344CB8AC3E}">
        <p14:creationId xmlns:p14="http://schemas.microsoft.com/office/powerpoint/2010/main" val="32757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t>27</a:t>
            </a:fld>
            <a:endParaRPr lang="en-US"/>
          </a:p>
        </p:txBody>
      </p:sp>
    </p:spTree>
    <p:extLst>
      <p:ext uri="{BB962C8B-B14F-4D97-AF65-F5344CB8AC3E}">
        <p14:creationId xmlns:p14="http://schemas.microsoft.com/office/powerpoint/2010/main" val="1011761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685800" y="274638"/>
            <a:ext cx="8001000" cy="716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685800" y="990600"/>
            <a:ext cx="8001000" cy="51357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4"/>
          <p:cNvSpPr txBox="1">
            <a:spLocks noGrp="1"/>
          </p:cNvSpPr>
          <p:nvPr>
            <p:ph type="dt" idx="10"/>
          </p:nvPr>
        </p:nvSpPr>
        <p:spPr>
          <a:xfrm>
            <a:off x="1950440" y="427588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38" name="Google Shape;38;p4"/>
          <p:cNvSpPr txBox="1">
            <a:spLocks noGrp="1"/>
          </p:cNvSpPr>
          <p:nvPr>
            <p:ph type="sldNum" idx="12"/>
          </p:nvPr>
        </p:nvSpPr>
        <p:spPr>
          <a:xfrm>
            <a:off x="7010400" y="6492875"/>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5" name="Google Shape;95;p14"/>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6" name="Google Shape;96;p14"/>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7" name="Google Shape;97;p1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2" name="Google Shape;102;p15"/>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03" name="Google Shape;103;p1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6"/>
        <p:cNvGrpSpPr/>
        <p:nvPr/>
      </p:nvGrpSpPr>
      <p:grpSpPr>
        <a:xfrm>
          <a:off x="0" y="0"/>
          <a:ext cx="0" cy="0"/>
          <a:chOff x="0" y="0"/>
          <a:chExt cx="0" cy="0"/>
        </a:xfrm>
      </p:grpSpPr>
      <p:sp>
        <p:nvSpPr>
          <p:cNvPr id="107" name="Google Shape;107;p1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8" name="Google Shape;108;p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09" name="Google Shape;109;p1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7"/>
        <p:cNvGrpSpPr/>
        <p:nvPr/>
      </p:nvGrpSpPr>
      <p:grpSpPr>
        <a:xfrm>
          <a:off x="0" y="0"/>
          <a:ext cx="0" cy="0"/>
          <a:chOff x="0" y="0"/>
          <a:chExt cx="0" cy="0"/>
        </a:xfrm>
      </p:grpSpPr>
      <p:sp>
        <p:nvSpPr>
          <p:cNvPr id="128" name="Google Shape;128;p18"/>
          <p:cNvSpPr txBox="1">
            <a:spLocks noGrp="1"/>
          </p:cNvSpPr>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381000" y="2667000"/>
            <a:ext cx="8401200" cy="67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0"/>
          <p:cNvSpPr txBox="1">
            <a:spLocks noGrp="1"/>
          </p:cNvSpPr>
          <p:nvPr>
            <p:ph type="body" idx="1"/>
          </p:nvPr>
        </p:nvSpPr>
        <p:spPr>
          <a:xfrm>
            <a:off x="0" y="990600"/>
            <a:ext cx="8437500" cy="47547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20"/>
          <p:cNvSpPr txBox="1">
            <a:spLocks noGrp="1"/>
          </p:cNvSpPr>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6"/>
        <p:cNvGrpSpPr/>
        <p:nvPr/>
      </p:nvGrpSpPr>
      <p:grpSpPr>
        <a:xfrm>
          <a:off x="0" y="0"/>
          <a:ext cx="0" cy="0"/>
          <a:chOff x="0" y="0"/>
          <a:chExt cx="0" cy="0"/>
        </a:xfrm>
      </p:grpSpPr>
      <p:sp>
        <p:nvSpPr>
          <p:cNvPr id="157" name="Google Shape;157;p22"/>
          <p:cNvSpPr txBox="1">
            <a:spLocks noGrp="1"/>
          </p:cNvSpPr>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53976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58518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88432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643383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1992385" y="3877523"/>
            <a:ext cx="2133600" cy="365100"/>
          </a:xfrm>
          <a:prstGeom prst="rect">
            <a:avLst/>
          </a:prstGeom>
        </p:spPr>
        <p:txBody>
          <a:bodyPr/>
          <a:lstStyle/>
          <a:p>
            <a:fld id="{63A1C593-65D0-4073-BCC9-577B9352EA97}" type="datetimeFigureOut">
              <a:rPr lang="en-US" smtClean="0"/>
              <a:t>1/2/2025</a:t>
            </a:fld>
            <a:endParaRPr lang="en-US"/>
          </a:p>
        </p:txBody>
      </p:sp>
      <p:sp>
        <p:nvSpPr>
          <p:cNvPr id="5" name="Footer Placeholder 4"/>
          <p:cNvSpPr>
            <a:spLocks noGrp="1"/>
          </p:cNvSpPr>
          <p:nvPr>
            <p:ph type="ftr" sz="quarter" idx="11"/>
          </p:nvPr>
        </p:nvSpPr>
        <p:spPr>
          <a:xfrm>
            <a:off x="3540154" y="5257800"/>
            <a:ext cx="2895600" cy="365100"/>
          </a:xfrm>
          <a:prstGeom prst="rect">
            <a:avLst/>
          </a:prstGeom>
        </p:spPr>
        <p:txBody>
          <a:bodyPr/>
          <a:lstStyle/>
          <a:p>
            <a:endParaRPr lang="en-US"/>
          </a:p>
        </p:txBody>
      </p:sp>
      <p:sp>
        <p:nvSpPr>
          <p:cNvPr id="6" name="Slide Number Placeholder 5"/>
          <p:cNvSpPr>
            <a:spLocks noGrp="1"/>
          </p:cNvSpPr>
          <p:nvPr>
            <p:ph type="sldNum" sz="quarter" idx="12"/>
          </p:nvPr>
        </p:nvSpPr>
        <p:spPr>
          <a:xfrm>
            <a:off x="7010400" y="6492875"/>
            <a:ext cx="2133600" cy="365100"/>
          </a:xfrm>
          <a:prstGeom prst="rect">
            <a:avLst/>
          </a:prstGeo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948898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70660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9216797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258152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013317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082882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0740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148457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reeform 73">
            <a:extLst>
              <a:ext uri="{FF2B5EF4-FFF2-40B4-BE49-F238E27FC236}">
                <a16:creationId xmlns:a16="http://schemas.microsoft.com/office/drawing/2014/main" id="{E55F7C17-9B6D-A26B-CC56-EDC93558F0A2}"/>
              </a:ext>
            </a:extLst>
          </p:cNvPr>
          <p:cNvSpPr>
            <a:spLocks/>
          </p:cNvSpPr>
          <p:nvPr/>
        </p:nvSpPr>
        <p:spPr bwMode="gray">
          <a:xfrm>
            <a:off x="1" y="381000"/>
            <a:ext cx="9131300" cy="914400"/>
          </a:xfrm>
          <a:custGeom>
            <a:avLst/>
            <a:gdLst>
              <a:gd name="T0" fmla="*/ 2147483646 w 5752"/>
              <a:gd name="T1" fmla="*/ 38172081 h 444"/>
              <a:gd name="T2" fmla="*/ 2147483646 w 5752"/>
              <a:gd name="T3" fmla="*/ 33931654 h 444"/>
              <a:gd name="T4" fmla="*/ 2147483646 w 5752"/>
              <a:gd name="T5" fmla="*/ 59378335 h 444"/>
              <a:gd name="T6" fmla="*/ 2147483646 w 5752"/>
              <a:gd name="T7" fmla="*/ 394448270 h 444"/>
              <a:gd name="T8" fmla="*/ 2147483646 w 5752"/>
              <a:gd name="T9" fmla="*/ 538653681 h 444"/>
              <a:gd name="T10" fmla="*/ 0 w 5752"/>
              <a:gd name="T11" fmla="*/ 504724086 h 444"/>
              <a:gd name="T12" fmla="*/ 0 w 5752"/>
              <a:gd name="T13" fmla="*/ 1883169730 h 444"/>
              <a:gd name="T14" fmla="*/ 2147483646 w 5752"/>
              <a:gd name="T15" fmla="*/ 1883169730 h 444"/>
              <a:gd name="T16" fmla="*/ 2147483646 w 5752"/>
              <a:gd name="T17" fmla="*/ 1798342654 h 444"/>
              <a:gd name="T18" fmla="*/ 2147483646 w 5752"/>
              <a:gd name="T19" fmla="*/ 1403894384 h 444"/>
              <a:gd name="T20" fmla="*/ 2147483646 w 5752"/>
              <a:gd name="T21" fmla="*/ 1378445643 h 444"/>
              <a:gd name="T22" fmla="*/ 2147483646 w 5752"/>
              <a:gd name="T23" fmla="*/ 1378445643 h 444"/>
              <a:gd name="T24" fmla="*/ 2147483646 w 5752"/>
              <a:gd name="T25" fmla="*/ 38172081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3" name="Freeform 39">
            <a:extLst>
              <a:ext uri="{FF2B5EF4-FFF2-40B4-BE49-F238E27FC236}">
                <a16:creationId xmlns:a16="http://schemas.microsoft.com/office/drawing/2014/main" id="{1DF42153-15F4-DB1C-3D62-A34E911E2F27}"/>
              </a:ext>
            </a:extLst>
          </p:cNvPr>
          <p:cNvSpPr>
            <a:spLocks/>
          </p:cNvSpPr>
          <p:nvPr/>
        </p:nvSpPr>
        <p:spPr bwMode="gray">
          <a:xfrm>
            <a:off x="1" y="6346827"/>
            <a:ext cx="9131300" cy="511175"/>
          </a:xfrm>
          <a:custGeom>
            <a:avLst/>
            <a:gdLst>
              <a:gd name="T0" fmla="*/ 2147483646 w 5752"/>
              <a:gd name="T1" fmla="*/ 11929719 h 444"/>
              <a:gd name="T2" fmla="*/ 2147483646 w 5752"/>
              <a:gd name="T3" fmla="*/ 10603427 h 444"/>
              <a:gd name="T4" fmla="*/ 2147483646 w 5752"/>
              <a:gd name="T5" fmla="*/ 18556574 h 444"/>
              <a:gd name="T6" fmla="*/ 2147483646 w 5752"/>
              <a:gd name="T7" fmla="*/ 123269160 h 444"/>
              <a:gd name="T8" fmla="*/ 2147483646 w 5752"/>
              <a:gd name="T9" fmla="*/ 168335454 h 444"/>
              <a:gd name="T10" fmla="*/ 0 w 5752"/>
              <a:gd name="T11" fmla="*/ 157732026 h 444"/>
              <a:gd name="T12" fmla="*/ 0 w 5752"/>
              <a:gd name="T13" fmla="*/ 588513245 h 444"/>
              <a:gd name="T14" fmla="*/ 2147483646 w 5752"/>
              <a:gd name="T15" fmla="*/ 588513245 h 444"/>
              <a:gd name="T16" fmla="*/ 2147483646 w 5752"/>
              <a:gd name="T17" fmla="*/ 562003525 h 444"/>
              <a:gd name="T18" fmla="*/ 2147483646 w 5752"/>
              <a:gd name="T19" fmla="*/ 438734364 h 444"/>
              <a:gd name="T20" fmla="*/ 2147483646 w 5752"/>
              <a:gd name="T21" fmla="*/ 430781218 h 444"/>
              <a:gd name="T22" fmla="*/ 2147483646 w 5752"/>
              <a:gd name="T23" fmla="*/ 430781218 h 444"/>
              <a:gd name="T24" fmla="*/ 2147483646 w 5752"/>
              <a:gd name="T25" fmla="*/ 11929719 h 4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 name="TextBox 9">
            <a:extLst>
              <a:ext uri="{FF2B5EF4-FFF2-40B4-BE49-F238E27FC236}">
                <a16:creationId xmlns:a16="http://schemas.microsoft.com/office/drawing/2014/main" id="{C5C196E9-AA8D-2C21-0364-5F178F92C9F4}"/>
              </a:ext>
            </a:extLst>
          </p:cNvPr>
          <p:cNvSpPr txBox="1">
            <a:spLocks noChangeArrowheads="1"/>
          </p:cNvSpPr>
          <p:nvPr userDrawn="1"/>
        </p:nvSpPr>
        <p:spPr bwMode="auto">
          <a:xfrm>
            <a:off x="-92074" y="220664"/>
            <a:ext cx="9326563" cy="1131079"/>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1800" b="1" dirty="0">
                <a:solidFill>
                  <a:srgbClr val="170272"/>
                </a:solidFill>
              </a:rPr>
              <a:t>ĐẠI HỌC QUỐC GIA TP.HỒ CHÍ MINH</a:t>
            </a:r>
          </a:p>
          <a:p>
            <a:pPr algn="ctr" eaLnBrk="1" hangingPunct="1">
              <a:defRPr/>
            </a:pPr>
            <a:r>
              <a:rPr lang="en-US" altLang="en-US" sz="1800" b="1" dirty="0">
                <a:solidFill>
                  <a:srgbClr val="170272"/>
                </a:solidFill>
              </a:rPr>
              <a:t>TRƯỜNG ĐẠI HỌC BÁCH KHOA</a:t>
            </a:r>
          </a:p>
          <a:p>
            <a:pPr algn="ctr" eaLnBrk="1" hangingPunct="1">
              <a:defRPr/>
            </a:pPr>
            <a:r>
              <a:rPr lang="en-US" altLang="en-US" sz="1650" b="1" dirty="0">
                <a:solidFill>
                  <a:srgbClr val="170272"/>
                </a:solidFill>
              </a:rPr>
              <a:t>KHOA ĐIỆN-ĐIỆN TỬ </a:t>
            </a:r>
          </a:p>
          <a:p>
            <a:pPr algn="ctr" eaLnBrk="1" hangingPunct="1">
              <a:defRPr/>
            </a:pPr>
            <a:r>
              <a:rPr lang="en-US" altLang="en-US" sz="1500" b="1" dirty="0">
                <a:solidFill>
                  <a:srgbClr val="170272"/>
                </a:solidFill>
              </a:rPr>
              <a:t>BỘ MÔN KỸ THUẬT ĐIỆN TỬ</a:t>
            </a:r>
          </a:p>
        </p:txBody>
      </p:sp>
      <p:sp>
        <p:nvSpPr>
          <p:cNvPr id="5" name="TextBox 10">
            <a:extLst>
              <a:ext uri="{FF2B5EF4-FFF2-40B4-BE49-F238E27FC236}">
                <a16:creationId xmlns:a16="http://schemas.microsoft.com/office/drawing/2014/main" id="{B05FE34C-25CD-B91C-70A0-748B9CBF4686}"/>
              </a:ext>
            </a:extLst>
          </p:cNvPr>
          <p:cNvSpPr txBox="1">
            <a:spLocks noChangeArrowheads="1"/>
          </p:cNvSpPr>
          <p:nvPr userDrawn="1"/>
        </p:nvSpPr>
        <p:spPr bwMode="auto">
          <a:xfrm>
            <a:off x="3352800" y="6096001"/>
            <a:ext cx="2895600" cy="276999"/>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200"/>
          </a:p>
        </p:txBody>
      </p:sp>
      <p:sp>
        <p:nvSpPr>
          <p:cNvPr id="6" name="TextBox 12">
            <a:extLst>
              <a:ext uri="{FF2B5EF4-FFF2-40B4-BE49-F238E27FC236}">
                <a16:creationId xmlns:a16="http://schemas.microsoft.com/office/drawing/2014/main" id="{05CECA8A-3E42-9D60-107E-39E93C7D2FCB}"/>
              </a:ext>
            </a:extLst>
          </p:cNvPr>
          <p:cNvSpPr txBox="1">
            <a:spLocks noChangeArrowheads="1"/>
          </p:cNvSpPr>
          <p:nvPr userDrawn="1"/>
        </p:nvSpPr>
        <p:spPr bwMode="auto">
          <a:xfrm>
            <a:off x="1250950" y="6413966"/>
            <a:ext cx="6629400" cy="253916"/>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1050" b="1">
                <a:solidFill>
                  <a:srgbClr val="2F6ACB"/>
                </a:solidFill>
              </a:rPr>
              <a:t>TP.Hồ Chí Minh  </a:t>
            </a:r>
            <a:r>
              <a:rPr lang="vi-VN" altLang="en-US" sz="1050" b="1">
                <a:solidFill>
                  <a:srgbClr val="2F6ACB"/>
                </a:solidFill>
              </a:rPr>
              <a:t>02/01/2025</a:t>
            </a:r>
            <a:endParaRPr lang="en-US" altLang="en-US" sz="1050" b="1">
              <a:solidFill>
                <a:srgbClr val="2F6ACB"/>
              </a:solidFill>
            </a:endParaRPr>
          </a:p>
        </p:txBody>
      </p:sp>
      <p:sp>
        <p:nvSpPr>
          <p:cNvPr id="7" name="TextBox 12">
            <a:extLst>
              <a:ext uri="{FF2B5EF4-FFF2-40B4-BE49-F238E27FC236}">
                <a16:creationId xmlns:a16="http://schemas.microsoft.com/office/drawing/2014/main" id="{7F4D3A4A-CB7D-9462-897E-4834F22F55BC}"/>
              </a:ext>
            </a:extLst>
          </p:cNvPr>
          <p:cNvSpPr txBox="1">
            <a:spLocks noChangeArrowheads="1"/>
          </p:cNvSpPr>
          <p:nvPr userDrawn="1"/>
        </p:nvSpPr>
        <p:spPr bwMode="auto">
          <a:xfrm>
            <a:off x="-12700" y="2439989"/>
            <a:ext cx="9144000" cy="2000548"/>
          </a:xfrm>
          <a:prstGeom prst="rect">
            <a:avLst/>
          </a:prstGeom>
          <a:noFill/>
          <a:ln>
            <a:noFill/>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2700" b="1">
                <a:solidFill>
                  <a:srgbClr val="3376C7"/>
                </a:solidFill>
              </a:rPr>
              <a:t>LUẬN VĂN TỐT NGHIỆP</a:t>
            </a:r>
          </a:p>
          <a:p>
            <a:pPr algn="ctr" eaLnBrk="1" hangingPunct="1">
              <a:defRPr/>
            </a:pPr>
            <a:r>
              <a:rPr lang="vi-VN" altLang="en-US" sz="2800" b="1">
                <a:solidFill>
                  <a:srgbClr val="3376C7"/>
                </a:solidFill>
              </a:rPr>
              <a:t>Hệ thống vệ sinh cửa kính cho nhà cao tầng</a:t>
            </a:r>
            <a:endParaRPr lang="en-US" altLang="en-US" sz="2800" b="1">
              <a:solidFill>
                <a:srgbClr val="3376C7"/>
              </a:solidFill>
            </a:endParaRPr>
          </a:p>
          <a:p>
            <a:pPr algn="ctr" eaLnBrk="1" hangingPunct="1">
              <a:defRPr/>
            </a:pPr>
            <a:endParaRPr lang="en-US" altLang="en-US" sz="1500" b="1">
              <a:solidFill>
                <a:srgbClr val="3376C7"/>
              </a:solidFill>
            </a:endParaRPr>
          </a:p>
          <a:p>
            <a:pPr algn="ctr" eaLnBrk="1" hangingPunct="1">
              <a:defRPr/>
            </a:pPr>
            <a:r>
              <a:rPr lang="en-US" altLang="en-US" sz="1800" b="1">
                <a:solidFill>
                  <a:srgbClr val="3376C7"/>
                </a:solidFill>
              </a:rPr>
              <a:t>GVHD:</a:t>
            </a:r>
            <a:r>
              <a:rPr lang="vi-VN" altLang="en-US" sz="1800" b="1">
                <a:solidFill>
                  <a:srgbClr val="3376C7"/>
                </a:solidFill>
              </a:rPr>
              <a:t> Ths. Nguyễn Trung Hiếu</a:t>
            </a:r>
            <a:endParaRPr lang="en-US" altLang="en-US" sz="1800" b="1">
              <a:solidFill>
                <a:srgbClr val="3376C7"/>
              </a:solidFill>
            </a:endParaRPr>
          </a:p>
          <a:p>
            <a:pPr algn="ctr" eaLnBrk="1" hangingPunct="1">
              <a:defRPr/>
            </a:pPr>
            <a:r>
              <a:rPr lang="en-US" altLang="en-US" sz="1800" b="1">
                <a:solidFill>
                  <a:srgbClr val="3376C7"/>
                </a:solidFill>
              </a:rPr>
              <a:t>SV:</a:t>
            </a:r>
            <a:r>
              <a:rPr lang="vi-VN" altLang="en-US" sz="1800" b="1">
                <a:solidFill>
                  <a:srgbClr val="3376C7"/>
                </a:solidFill>
              </a:rPr>
              <a:t> Trần Nhân Quyền</a:t>
            </a:r>
            <a:endParaRPr lang="en-US" altLang="en-US" sz="1800" b="1">
              <a:solidFill>
                <a:srgbClr val="3376C7"/>
              </a:solidFill>
            </a:endParaRPr>
          </a:p>
          <a:p>
            <a:pPr algn="ctr" eaLnBrk="1" hangingPunct="1">
              <a:defRPr/>
            </a:pPr>
            <a:r>
              <a:rPr lang="en-US" altLang="en-US" sz="1800" b="1">
                <a:solidFill>
                  <a:srgbClr val="3376C7"/>
                </a:solidFill>
              </a:rPr>
              <a:t>MSSV:</a:t>
            </a:r>
            <a:r>
              <a:rPr lang="vi-VN" altLang="en-US" sz="1800" b="1">
                <a:solidFill>
                  <a:srgbClr val="3376C7"/>
                </a:solidFill>
              </a:rPr>
              <a:t> 2011948</a:t>
            </a:r>
            <a:endParaRPr lang="en-US" altLang="en-US" sz="1800" b="1">
              <a:solidFill>
                <a:srgbClr val="3376C7"/>
              </a:solidFill>
            </a:endParaRPr>
          </a:p>
        </p:txBody>
      </p:sp>
      <p:pic>
        <p:nvPicPr>
          <p:cNvPr id="8" name="Picture 12">
            <a:extLst>
              <a:ext uri="{FF2B5EF4-FFF2-40B4-BE49-F238E27FC236}">
                <a16:creationId xmlns:a16="http://schemas.microsoft.com/office/drawing/2014/main" id="{FA0D1726-6612-BF7A-8790-FFE16FB7FF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1400" y="179388"/>
            <a:ext cx="1716088"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a:extLst>
              <a:ext uri="{FF2B5EF4-FFF2-40B4-BE49-F238E27FC236}">
                <a16:creationId xmlns:a16="http://schemas.microsoft.com/office/drawing/2014/main" id="{0CD0BDCA-7912-AA5E-7855-5CA78AA5FA45}"/>
              </a:ext>
            </a:extLst>
          </p:cNvPr>
          <p:cNvSpPr>
            <a:spLocks noGrp="1" noChangeArrowheads="1"/>
          </p:cNvSpPr>
          <p:nvPr>
            <p:ph type="sldNum" sz="quarter" idx="10"/>
          </p:nvPr>
        </p:nvSpPr>
        <p:spPr>
          <a:xfrm>
            <a:off x="0" y="6610350"/>
            <a:ext cx="381000" cy="247650"/>
          </a:xfrm>
        </p:spPr>
        <p:txBody>
          <a:bodyPr/>
          <a:lstStyle>
            <a:lvl1pPr>
              <a:defRPr sz="750" smtClean="0"/>
            </a:lvl1pPr>
          </a:lstStyle>
          <a:p>
            <a:pPr>
              <a:defRPr/>
            </a:pPr>
            <a:fld id="{813675F8-2639-45C9-9304-9F9A1828CF8F}" type="slidenum">
              <a:rPr lang="en-US" altLang="en-US"/>
              <a:pPr>
                <a:defRPr/>
              </a:pPr>
              <a:t>‹#›</a:t>
            </a:fld>
            <a:endParaRPr lang="en-US" altLang="en-US"/>
          </a:p>
        </p:txBody>
      </p:sp>
    </p:spTree>
    <p:extLst>
      <p:ext uri="{BB962C8B-B14F-4D97-AF65-F5344CB8AC3E}">
        <p14:creationId xmlns:p14="http://schemas.microsoft.com/office/powerpoint/2010/main" val="407099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7"/>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7" name="Google Shape;57;p8"/>
          <p:cNvSpPr txBox="1">
            <a:spLocks noGrp="1"/>
          </p:cNvSpPr>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9"/>
          <p:cNvSpPr>
            <a:spLocks noGrp="1"/>
          </p:cNvSpPr>
          <p:nvPr>
            <p:ph type="pic" idx="2"/>
          </p:nvPr>
        </p:nvSpPr>
        <p:spPr>
          <a:xfrm>
            <a:off x="1792288" y="612775"/>
            <a:ext cx="5486400" cy="4114800"/>
          </a:xfrm>
          <a:prstGeom prst="rect">
            <a:avLst/>
          </a:prstGeom>
          <a:noFill/>
          <a:ln>
            <a:noFill/>
          </a:ln>
        </p:spPr>
      </p:sp>
      <p:sp>
        <p:nvSpPr>
          <p:cNvPr id="64" name="Google Shape;64;p9"/>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71" name="Google Shape;71;p10"/>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2" name="Google Shape;72;p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1" name="Google Shape;81;p1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7" name="Google Shape;87;p13"/>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8" name="Google Shape;88;p13"/>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9" name="Google Shape;89;p13"/>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0" name="Google Shape;90;p1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6.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7.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pic>
        <p:nvPicPr>
          <p:cNvPr id="23" name="Google Shape;23;p3" descr="Logo_hcmut"/>
          <p:cNvPicPr preferRelativeResize="0"/>
          <p:nvPr/>
        </p:nvPicPr>
        <p:blipFill rotWithShape="1">
          <a:blip r:embed="rId4">
            <a:alphaModFix/>
          </a:blip>
          <a:srcRect/>
          <a:stretch/>
        </p:blipFill>
        <p:spPr>
          <a:xfrm>
            <a:off x="0" y="0"/>
            <a:ext cx="838200" cy="838200"/>
          </a:xfrm>
          <a:prstGeom prst="rect">
            <a:avLst/>
          </a:prstGeom>
          <a:noFill/>
          <a:ln>
            <a:noFill/>
          </a:ln>
          <a:effectLst>
            <a:outerShdw blurRad="50800" dist="50800" dir="5400000" algn="ctr" rotWithShape="0">
              <a:srgbClr val="000000">
                <a:alpha val="20780"/>
              </a:srgbClr>
            </a:outerShdw>
          </a:effectLst>
        </p:spPr>
      </p:pic>
      <p:sp>
        <p:nvSpPr>
          <p:cNvPr id="24" name="Google Shape;24;p3"/>
          <p:cNvSpPr txBox="1"/>
          <p:nvPr/>
        </p:nvSpPr>
        <p:spPr>
          <a:xfrm>
            <a:off x="3283592" y="6336911"/>
            <a:ext cx="2880699" cy="338514"/>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a:buNone/>
            </a:pPr>
            <a:r>
              <a:rPr lang="vi-VN" sz="1600" b="0" i="0" u="none">
                <a:solidFill>
                  <a:srgbClr val="002060"/>
                </a:solidFill>
                <a:latin typeface="Arial"/>
                <a:cs typeface="Arial"/>
                <a:sym typeface="Arial"/>
              </a:rPr>
              <a:t>Trần Nhân Quyền - 2011948</a:t>
            </a:r>
            <a:endParaRPr b="0"/>
          </a:p>
        </p:txBody>
      </p:sp>
      <p:cxnSp>
        <p:nvCxnSpPr>
          <p:cNvPr id="25" name="Google Shape;25;p3"/>
          <p:cNvCxnSpPr/>
          <p:nvPr/>
        </p:nvCxnSpPr>
        <p:spPr>
          <a:xfrm>
            <a:off x="152400" y="990600"/>
            <a:ext cx="8839200" cy="0"/>
          </a:xfrm>
          <a:prstGeom prst="straightConnector1">
            <a:avLst/>
          </a:prstGeom>
          <a:noFill/>
          <a:ln w="50800" cap="flat" cmpd="sng">
            <a:solidFill>
              <a:srgbClr val="0070C0"/>
            </a:solidFill>
            <a:prstDash val="solid"/>
            <a:bevel/>
            <a:headEnd type="diamond" w="med" len="med"/>
            <a:tailEnd type="none" w="med" len="med"/>
          </a:ln>
        </p:spPr>
      </p:cxnSp>
      <p:sp>
        <p:nvSpPr>
          <p:cNvPr id="26" name="Google Shape;26;p3"/>
          <p:cNvSpPr txBox="1"/>
          <p:nvPr/>
        </p:nvSpPr>
        <p:spPr>
          <a:xfrm>
            <a:off x="76214" y="6336911"/>
            <a:ext cx="3447162" cy="338514"/>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a:buNone/>
            </a:pPr>
            <a:r>
              <a:rPr lang="en-US" sz="1600" b="0" i="0" u="none">
                <a:solidFill>
                  <a:srgbClr val="002060"/>
                </a:solidFill>
                <a:latin typeface="Arial"/>
                <a:ea typeface="Arial"/>
                <a:cs typeface="Arial"/>
                <a:sym typeface="Arial"/>
              </a:rPr>
              <a:t>Bộ môn Kỹ Thuật Điện Tử-LVTN</a:t>
            </a:r>
            <a:endParaRPr/>
          </a:p>
        </p:txBody>
      </p:sp>
      <p:sp>
        <p:nvSpPr>
          <p:cNvPr id="27" name="Google Shape;27;p3"/>
          <p:cNvSpPr txBox="1"/>
          <p:nvPr/>
        </p:nvSpPr>
        <p:spPr>
          <a:xfrm>
            <a:off x="6076906" y="6336911"/>
            <a:ext cx="2848980" cy="338514"/>
          </a:xfrm>
          <a:prstGeom prst="rect">
            <a:avLst/>
          </a:prstGeom>
          <a:noFill/>
          <a:ln>
            <a:noFill/>
          </a:ln>
          <a:effectLst>
            <a:outerShdw blurRad="63500" dist="17960" dir="2700000">
              <a:srgbClr val="2F4D71"/>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1600"/>
              <a:buFont typeface="Arial"/>
              <a:buNone/>
            </a:pPr>
            <a:r>
              <a:rPr lang="en-US" sz="1600" b="0" i="0" u="none">
                <a:solidFill>
                  <a:srgbClr val="002060"/>
                </a:solidFill>
                <a:latin typeface="Arial"/>
                <a:ea typeface="Arial"/>
                <a:cs typeface="Arial"/>
                <a:sym typeface="Arial"/>
              </a:rPr>
              <a:t>Ngày</a:t>
            </a:r>
            <a:r>
              <a:rPr lang="vi-VN" sz="1600" b="0" i="0" u="none">
                <a:solidFill>
                  <a:srgbClr val="002060"/>
                </a:solidFill>
                <a:latin typeface="Arial"/>
                <a:ea typeface="Arial"/>
                <a:cs typeface="Arial"/>
                <a:sym typeface="Arial"/>
              </a:rPr>
              <a:t> 02</a:t>
            </a:r>
            <a:r>
              <a:rPr lang="en-US" sz="1600" b="0" i="0" u="none">
                <a:solidFill>
                  <a:srgbClr val="002060"/>
                </a:solidFill>
                <a:latin typeface="Arial"/>
                <a:ea typeface="Arial"/>
                <a:cs typeface="Arial"/>
                <a:sym typeface="Arial"/>
              </a:rPr>
              <a:t> tháng </a:t>
            </a:r>
            <a:r>
              <a:rPr lang="vi-VN" sz="1600" b="0" i="0" u="none">
                <a:solidFill>
                  <a:srgbClr val="002060"/>
                </a:solidFill>
                <a:latin typeface="Arial"/>
                <a:ea typeface="Arial"/>
                <a:cs typeface="Arial"/>
                <a:sym typeface="Arial"/>
              </a:rPr>
              <a:t>01 </a:t>
            </a:r>
            <a:r>
              <a:rPr lang="en-US" sz="1600" b="0" i="0" u="none">
                <a:solidFill>
                  <a:srgbClr val="002060"/>
                </a:solidFill>
                <a:latin typeface="Arial"/>
                <a:ea typeface="Arial"/>
                <a:cs typeface="Arial"/>
                <a:sym typeface="Arial"/>
              </a:rPr>
              <a:t>năm </a:t>
            </a:r>
            <a:r>
              <a:rPr lang="vi-VN" sz="1600" b="0" i="0" u="none">
                <a:solidFill>
                  <a:srgbClr val="002060"/>
                </a:solidFill>
                <a:latin typeface="Arial"/>
                <a:ea typeface="Arial"/>
                <a:cs typeface="Arial"/>
                <a:sym typeface="Arial"/>
              </a:rPr>
              <a:t>2025</a:t>
            </a:r>
            <a:endParaRPr/>
          </a:p>
        </p:txBody>
      </p:sp>
      <p:sp>
        <p:nvSpPr>
          <p:cNvPr id="28" name="Google Shape;28;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
        <p:nvSpPr>
          <p:cNvPr id="41" name="Google Shape;41;p5"/>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4000" b="1" i="0" u="none" strike="noStrike" cap="none">
                <a:solidFill>
                  <a:schemeClr val="dk2"/>
                </a:solidFill>
                <a:latin typeface="Arial"/>
                <a:ea typeface="Arial"/>
                <a:cs typeface="Arial"/>
                <a:sym typeface="Arial"/>
              </a:defRPr>
            </a:lvl1pPr>
            <a:lvl2pPr marR="0" lvl="1" algn="l">
              <a:spcBef>
                <a:spcPts val="0"/>
              </a:spcBef>
              <a:spcAft>
                <a:spcPts val="0"/>
              </a:spcAft>
              <a:buSzPts val="1400"/>
              <a:buNone/>
              <a:defRPr sz="4000" b="1" i="0" u="none" strike="noStrike" cap="none">
                <a:solidFill>
                  <a:schemeClr val="dk2"/>
                </a:solidFill>
                <a:latin typeface="Arial"/>
                <a:ea typeface="Arial"/>
                <a:cs typeface="Arial"/>
                <a:sym typeface="Arial"/>
              </a:defRPr>
            </a:lvl2pPr>
            <a:lvl3pPr marR="0" lvl="2" algn="l">
              <a:spcBef>
                <a:spcPts val="0"/>
              </a:spcBef>
              <a:spcAft>
                <a:spcPts val="0"/>
              </a:spcAft>
              <a:buSzPts val="1400"/>
              <a:buNone/>
              <a:defRPr sz="4000" b="1" i="0" u="none" strike="noStrike" cap="none">
                <a:solidFill>
                  <a:schemeClr val="dk2"/>
                </a:solidFill>
                <a:latin typeface="Arial"/>
                <a:ea typeface="Arial"/>
                <a:cs typeface="Arial"/>
                <a:sym typeface="Arial"/>
              </a:defRPr>
            </a:lvl3pPr>
            <a:lvl4pPr marR="0" lvl="3" algn="l">
              <a:spcBef>
                <a:spcPts val="0"/>
              </a:spcBef>
              <a:spcAft>
                <a:spcPts val="0"/>
              </a:spcAft>
              <a:buSzPts val="1400"/>
              <a:buNone/>
              <a:defRPr sz="4000" b="1" i="0" u="none" strike="noStrike" cap="none">
                <a:solidFill>
                  <a:schemeClr val="dk2"/>
                </a:solidFill>
                <a:latin typeface="Arial"/>
                <a:ea typeface="Arial"/>
                <a:cs typeface="Arial"/>
                <a:sym typeface="Arial"/>
              </a:defRPr>
            </a:lvl4pPr>
            <a:lvl5pPr marR="0" lvl="4" algn="l">
              <a:spcBef>
                <a:spcPts val="0"/>
              </a:spcBef>
              <a:spcAft>
                <a:spcPts val="0"/>
              </a:spcAft>
              <a:buSzPts val="1400"/>
              <a:buNone/>
              <a:defRPr sz="4000" b="1" i="0" u="none" strike="noStrike" cap="none">
                <a:solidFill>
                  <a:schemeClr val="dk2"/>
                </a:solidFill>
                <a:latin typeface="Arial"/>
                <a:ea typeface="Arial"/>
                <a:cs typeface="Arial"/>
                <a:sym typeface="Arial"/>
              </a:defRPr>
            </a:lvl5pPr>
            <a:lvl6pPr marR="0" lvl="5" algn="l">
              <a:spcBef>
                <a:spcPts val="0"/>
              </a:spcBef>
              <a:spcAft>
                <a:spcPts val="0"/>
              </a:spcAft>
              <a:buSzPts val="1400"/>
              <a:buNone/>
              <a:defRPr sz="4000" b="1" i="0" u="none" strike="noStrike" cap="none">
                <a:solidFill>
                  <a:schemeClr val="dk2"/>
                </a:solidFill>
                <a:latin typeface="Arial"/>
                <a:ea typeface="Arial"/>
                <a:cs typeface="Arial"/>
                <a:sym typeface="Arial"/>
              </a:defRPr>
            </a:lvl6pPr>
            <a:lvl7pPr marR="0" lvl="6" algn="l">
              <a:spcBef>
                <a:spcPts val="0"/>
              </a:spcBef>
              <a:spcAft>
                <a:spcPts val="0"/>
              </a:spcAft>
              <a:buSzPts val="1400"/>
              <a:buNone/>
              <a:defRPr sz="4000" b="1" i="0" u="none" strike="noStrike" cap="none">
                <a:solidFill>
                  <a:schemeClr val="dk2"/>
                </a:solidFill>
                <a:latin typeface="Arial"/>
                <a:ea typeface="Arial"/>
                <a:cs typeface="Arial"/>
                <a:sym typeface="Arial"/>
              </a:defRPr>
            </a:lvl7pPr>
            <a:lvl8pPr marR="0" lvl="7" algn="l">
              <a:spcBef>
                <a:spcPts val="0"/>
              </a:spcBef>
              <a:spcAft>
                <a:spcPts val="0"/>
              </a:spcAft>
              <a:buSzPts val="1400"/>
              <a:buNone/>
              <a:defRPr sz="4000" b="1" i="0" u="none" strike="noStrike" cap="none">
                <a:solidFill>
                  <a:schemeClr val="dk2"/>
                </a:solidFill>
                <a:latin typeface="Arial"/>
                <a:ea typeface="Arial"/>
                <a:cs typeface="Arial"/>
                <a:sym typeface="Arial"/>
              </a:defRPr>
            </a:lvl8pPr>
            <a:lvl9pPr marR="0" lvl="8" algn="l">
              <a:spcBef>
                <a:spcPts val="0"/>
              </a:spcBef>
              <a:spcAft>
                <a:spcPts val="0"/>
              </a:spcAft>
              <a:buSzPts val="1400"/>
              <a:buNone/>
              <a:defRPr sz="4000" b="1" i="0" u="none" strike="noStrike" cap="none">
                <a:solidFill>
                  <a:schemeClr val="dk2"/>
                </a:solidFill>
                <a:latin typeface="Arial"/>
                <a:ea typeface="Arial"/>
                <a:cs typeface="Arial"/>
                <a:sym typeface="Arial"/>
              </a:defRPr>
            </a:lvl9pPr>
          </a:lstStyle>
          <a:p>
            <a:endParaRPr/>
          </a:p>
        </p:txBody>
      </p:sp>
      <p:sp>
        <p:nvSpPr>
          <p:cNvPr id="42" name="Google Shape;42;p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b="0" i="0" u="none">
                <a:solidFill>
                  <a:srgbClr val="898989"/>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7" name="Google Shape;47;p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8" name="Google Shape;48;p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p17"/>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14" name="Google Shape;114;p17" descr="DHBK"/>
          <p:cNvPicPr preferRelativeResize="0"/>
          <p:nvPr/>
        </p:nvPicPr>
        <p:blipFill rotWithShape="1">
          <a:blip r:embed="rId3">
            <a:alphaModFix/>
          </a:blip>
          <a:srcRect/>
          <a:stretch/>
        </p:blipFill>
        <p:spPr>
          <a:xfrm>
            <a:off x="0" y="0"/>
            <a:ext cx="9144000" cy="3937000"/>
          </a:xfrm>
          <a:prstGeom prst="rect">
            <a:avLst/>
          </a:prstGeom>
          <a:noFill/>
          <a:ln>
            <a:noFill/>
          </a:ln>
        </p:spPr>
      </p:pic>
      <p:sp>
        <p:nvSpPr>
          <p:cNvPr id="115" name="Google Shape;115;p17"/>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6" name="Google Shape;116;p17"/>
          <p:cNvSpPr/>
          <p:nvPr/>
        </p:nvSpPr>
        <p:spPr>
          <a:xfrm>
            <a:off x="0" y="0"/>
            <a:ext cx="9153525" cy="1600200"/>
          </a:xfrm>
          <a:custGeom>
            <a:avLst/>
            <a:gdLst/>
            <a:ahLst/>
            <a:cxnLst/>
            <a:rect l="l" t="t" r="r" b="b"/>
            <a:pathLst>
              <a:path w="5766" h="1008" extrusionOk="0">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a:gsLst>
              <a:gs pos="0">
                <a:schemeClr val="lt1"/>
              </a:gs>
              <a:gs pos="100000">
                <a:schemeClr val="l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17" name="Google Shape;117;p17"/>
          <p:cNvSpPr/>
          <p:nvPr/>
        </p:nvSpPr>
        <p:spPr>
          <a:xfrm>
            <a:off x="0" y="0"/>
            <a:ext cx="9170988" cy="1362075"/>
          </a:xfrm>
          <a:custGeom>
            <a:avLst/>
            <a:gdLst/>
            <a:ahLst/>
            <a:cxnLst/>
            <a:rect l="l" t="t" r="r" b="b"/>
            <a:pathLst>
              <a:path w="5777" h="858" extrusionOk="0">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 name="Google Shape;118;p17"/>
          <p:cNvSpPr/>
          <p:nvPr/>
        </p:nvSpPr>
        <p:spPr>
          <a:xfrm>
            <a:off x="0" y="4373562"/>
            <a:ext cx="9131300" cy="1036637"/>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19" name="Google Shape;119;p17" descr="Logo_hcmut"/>
          <p:cNvPicPr preferRelativeResize="0"/>
          <p:nvPr/>
        </p:nvPicPr>
        <p:blipFill rotWithShape="1">
          <a:blip r:embed="rId5">
            <a:alphaModFix/>
          </a:blip>
          <a:srcRect/>
          <a:stretch/>
        </p:blipFill>
        <p:spPr>
          <a:xfrm>
            <a:off x="7581900" y="0"/>
            <a:ext cx="1562100" cy="1562100"/>
          </a:xfrm>
          <a:prstGeom prst="rect">
            <a:avLst/>
          </a:prstGeom>
          <a:noFill/>
          <a:ln>
            <a:noFill/>
          </a:ln>
          <a:effectLst>
            <a:outerShdw blurRad="50800" dist="50800" dir="5400000" algn="ctr" rotWithShape="0">
              <a:srgbClr val="000000">
                <a:alpha val="20780"/>
              </a:srgbClr>
            </a:outerShdw>
          </a:effectLst>
        </p:spPr>
      </p:pic>
      <p:sp>
        <p:nvSpPr>
          <p:cNvPr id="120" name="Google Shape;120;p17"/>
          <p:cNvSpPr txBox="1"/>
          <p:nvPr/>
        </p:nvSpPr>
        <p:spPr>
          <a:xfrm>
            <a:off x="0" y="4343400"/>
            <a:ext cx="9326700" cy="1016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200"/>
              <a:buFont typeface="Arial"/>
              <a:buNone/>
            </a:pPr>
            <a:r>
              <a:rPr lang="en-US" sz="3200" b="1" i="0" u="none">
                <a:solidFill>
                  <a:srgbClr val="FF0000"/>
                </a:solidFill>
                <a:latin typeface="Arial"/>
                <a:ea typeface="Arial"/>
                <a:cs typeface="Arial"/>
                <a:sym typeface="Arial"/>
              </a:rPr>
              <a:t>Tầm nhìn-Sứ mạng-Mục tiêu-Nhiệm vụ (VMGO)</a:t>
            </a:r>
            <a:endParaRPr/>
          </a:p>
          <a:p>
            <a:pPr marL="0" marR="0" lvl="0" indent="0" algn="ctr" rtl="0">
              <a:lnSpc>
                <a:spcPct val="100000"/>
              </a:lnSpc>
              <a:spcBef>
                <a:spcPts val="0"/>
              </a:spcBef>
              <a:spcAft>
                <a:spcPts val="0"/>
              </a:spcAft>
              <a:buClr>
                <a:srgbClr val="FF0000"/>
              </a:buClr>
              <a:buSzPts val="2800"/>
              <a:buFont typeface="Arial"/>
              <a:buNone/>
            </a:pPr>
            <a:r>
              <a:rPr lang="en-US" sz="2800" b="1" i="0" u="none">
                <a:solidFill>
                  <a:srgbClr val="FF0000"/>
                </a:solidFill>
                <a:latin typeface="Arial"/>
                <a:ea typeface="Arial"/>
                <a:cs typeface="Arial"/>
                <a:sym typeface="Arial"/>
              </a:rPr>
              <a:t>Bộ môn Điện Tử</a:t>
            </a:r>
            <a:endParaRPr/>
          </a:p>
        </p:txBody>
      </p:sp>
      <p:sp>
        <p:nvSpPr>
          <p:cNvPr id="121" name="Google Shape;121;p17"/>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22" name="Google Shape;122;p17"/>
          <p:cNvSpPr txBox="1"/>
          <p:nvPr/>
        </p:nvSpPr>
        <p:spPr>
          <a:xfrm>
            <a:off x="3390900" y="6453187"/>
            <a:ext cx="28956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a:buNone/>
            </a:pPr>
            <a:r>
              <a:rPr lang="en-US" sz="1400" b="0" i="0" u="none">
                <a:solidFill>
                  <a:srgbClr val="2F6ACB"/>
                </a:solidFill>
                <a:latin typeface="Arial"/>
                <a:ea typeface="Arial"/>
                <a:cs typeface="Arial"/>
                <a:sym typeface="Arial"/>
              </a:rPr>
              <a:t>TP.Hồ Chí Minh  09/2011</a:t>
            </a:r>
            <a:endParaRPr/>
          </a:p>
        </p:txBody>
      </p:sp>
      <p:sp>
        <p:nvSpPr>
          <p:cNvPr id="123" name="Google Shape;123;p17"/>
          <p:cNvSpPr txBox="1"/>
          <p:nvPr/>
        </p:nvSpPr>
        <p:spPr>
          <a:xfrm>
            <a:off x="2971800" y="5791200"/>
            <a:ext cx="3048000" cy="3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Arial"/>
              <a:buNone/>
            </a:pPr>
            <a:r>
              <a:rPr lang="en-US" sz="1800" b="1" i="0" u="none">
                <a:solidFill>
                  <a:srgbClr val="002060"/>
                </a:solidFill>
                <a:latin typeface="Arial"/>
                <a:ea typeface="Arial"/>
                <a:cs typeface="Arial"/>
                <a:sym typeface="Arial"/>
              </a:rPr>
              <a:t>Hoàng Trang</a:t>
            </a:r>
            <a:endParaRPr/>
          </a:p>
        </p:txBody>
      </p:sp>
      <p:sp>
        <p:nvSpPr>
          <p:cNvPr id="124" name="Google Shape;124;p17"/>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4000" b="1" i="0" u="none" strike="noStrike" cap="none">
                <a:solidFill>
                  <a:schemeClr val="dk2"/>
                </a:solidFill>
                <a:latin typeface="Arial"/>
                <a:ea typeface="Arial"/>
                <a:cs typeface="Arial"/>
                <a:sym typeface="Arial"/>
              </a:defRPr>
            </a:lvl1pPr>
            <a:lvl2pPr marR="0" lvl="1" algn="l">
              <a:spcBef>
                <a:spcPts val="0"/>
              </a:spcBef>
              <a:spcAft>
                <a:spcPts val="0"/>
              </a:spcAft>
              <a:buSzPts val="1400"/>
              <a:buNone/>
              <a:defRPr sz="4000" b="1" i="0" u="none" strike="noStrike" cap="none">
                <a:solidFill>
                  <a:schemeClr val="dk2"/>
                </a:solidFill>
                <a:latin typeface="Arial"/>
                <a:ea typeface="Arial"/>
                <a:cs typeface="Arial"/>
                <a:sym typeface="Arial"/>
              </a:defRPr>
            </a:lvl2pPr>
            <a:lvl3pPr marR="0" lvl="2" algn="l">
              <a:spcBef>
                <a:spcPts val="0"/>
              </a:spcBef>
              <a:spcAft>
                <a:spcPts val="0"/>
              </a:spcAft>
              <a:buSzPts val="1400"/>
              <a:buNone/>
              <a:defRPr sz="4000" b="1" i="0" u="none" strike="noStrike" cap="none">
                <a:solidFill>
                  <a:schemeClr val="dk2"/>
                </a:solidFill>
                <a:latin typeface="Arial"/>
                <a:ea typeface="Arial"/>
                <a:cs typeface="Arial"/>
                <a:sym typeface="Arial"/>
              </a:defRPr>
            </a:lvl3pPr>
            <a:lvl4pPr marR="0" lvl="3" algn="l">
              <a:spcBef>
                <a:spcPts val="0"/>
              </a:spcBef>
              <a:spcAft>
                <a:spcPts val="0"/>
              </a:spcAft>
              <a:buSzPts val="1400"/>
              <a:buNone/>
              <a:defRPr sz="4000" b="1" i="0" u="none" strike="noStrike" cap="none">
                <a:solidFill>
                  <a:schemeClr val="dk2"/>
                </a:solidFill>
                <a:latin typeface="Arial"/>
                <a:ea typeface="Arial"/>
                <a:cs typeface="Arial"/>
                <a:sym typeface="Arial"/>
              </a:defRPr>
            </a:lvl4pPr>
            <a:lvl5pPr marR="0" lvl="4" algn="l">
              <a:spcBef>
                <a:spcPts val="0"/>
              </a:spcBef>
              <a:spcAft>
                <a:spcPts val="0"/>
              </a:spcAft>
              <a:buSzPts val="1400"/>
              <a:buNone/>
              <a:defRPr sz="4000" b="1" i="0" u="none" strike="noStrike" cap="none">
                <a:solidFill>
                  <a:schemeClr val="dk2"/>
                </a:solidFill>
                <a:latin typeface="Arial"/>
                <a:ea typeface="Arial"/>
                <a:cs typeface="Arial"/>
                <a:sym typeface="Arial"/>
              </a:defRPr>
            </a:lvl5pPr>
            <a:lvl6pPr marR="0" lvl="5" algn="l">
              <a:spcBef>
                <a:spcPts val="0"/>
              </a:spcBef>
              <a:spcAft>
                <a:spcPts val="0"/>
              </a:spcAft>
              <a:buSzPts val="1400"/>
              <a:buNone/>
              <a:defRPr sz="4000" b="1" i="0" u="none" strike="noStrike" cap="none">
                <a:solidFill>
                  <a:schemeClr val="dk2"/>
                </a:solidFill>
                <a:latin typeface="Arial"/>
                <a:ea typeface="Arial"/>
                <a:cs typeface="Arial"/>
                <a:sym typeface="Arial"/>
              </a:defRPr>
            </a:lvl6pPr>
            <a:lvl7pPr marR="0" lvl="6" algn="l">
              <a:spcBef>
                <a:spcPts val="0"/>
              </a:spcBef>
              <a:spcAft>
                <a:spcPts val="0"/>
              </a:spcAft>
              <a:buSzPts val="1400"/>
              <a:buNone/>
              <a:defRPr sz="4000" b="1" i="0" u="none" strike="noStrike" cap="none">
                <a:solidFill>
                  <a:schemeClr val="dk2"/>
                </a:solidFill>
                <a:latin typeface="Arial"/>
                <a:ea typeface="Arial"/>
                <a:cs typeface="Arial"/>
                <a:sym typeface="Arial"/>
              </a:defRPr>
            </a:lvl7pPr>
            <a:lvl8pPr marR="0" lvl="7" algn="l">
              <a:spcBef>
                <a:spcPts val="0"/>
              </a:spcBef>
              <a:spcAft>
                <a:spcPts val="0"/>
              </a:spcAft>
              <a:buSzPts val="1400"/>
              <a:buNone/>
              <a:defRPr sz="4000" b="1" i="0" u="none" strike="noStrike" cap="none">
                <a:solidFill>
                  <a:schemeClr val="dk2"/>
                </a:solidFill>
                <a:latin typeface="Arial"/>
                <a:ea typeface="Arial"/>
                <a:cs typeface="Arial"/>
                <a:sym typeface="Arial"/>
              </a:defRPr>
            </a:lvl8pPr>
            <a:lvl9pPr marR="0" lvl="8" algn="l">
              <a:spcBef>
                <a:spcPts val="0"/>
              </a:spcBef>
              <a:spcAft>
                <a:spcPts val="0"/>
              </a:spcAft>
              <a:buSzPts val="1400"/>
              <a:buNone/>
              <a:defRPr sz="4000" b="1" i="0" u="none" strike="noStrike" cap="none">
                <a:solidFill>
                  <a:schemeClr val="dk2"/>
                </a:solidFill>
                <a:latin typeface="Arial"/>
                <a:ea typeface="Arial"/>
                <a:cs typeface="Arial"/>
                <a:sym typeface="Arial"/>
              </a:defRPr>
            </a:lvl9pPr>
          </a:lstStyle>
          <a:p>
            <a:endParaRPr/>
          </a:p>
        </p:txBody>
      </p:sp>
      <p:sp>
        <p:nvSpPr>
          <p:cNvPr id="125" name="Google Shape;125;p1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6" name="Google Shape;126;p17"/>
          <p:cNvSpPr txBox="1">
            <a:spLocks noGrp="1"/>
          </p:cNvSpPr>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0"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19"/>
          <p:cNvSpPr/>
          <p:nvPr/>
        </p:nvSpPr>
        <p:spPr>
          <a:xfrm>
            <a:off x="0" y="76200"/>
            <a:ext cx="9131300" cy="12192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31" name="Google Shape;131;p19" descr="hinh3.png"/>
          <p:cNvPicPr preferRelativeResize="0"/>
          <p:nvPr/>
        </p:nvPicPr>
        <p:blipFill rotWithShape="1">
          <a:blip r:embed="rId3">
            <a:alphaModFix/>
          </a:blip>
          <a:srcRect/>
          <a:stretch/>
        </p:blipFill>
        <p:spPr>
          <a:xfrm>
            <a:off x="0" y="0"/>
            <a:ext cx="9144000" cy="609600"/>
          </a:xfrm>
          <a:prstGeom prst="rect">
            <a:avLst/>
          </a:prstGeom>
          <a:noFill/>
          <a:ln>
            <a:noFill/>
          </a:ln>
        </p:spPr>
      </p:pic>
      <p:pic>
        <p:nvPicPr>
          <p:cNvPr id="132" name="Google Shape;132;p19" descr="Logo_hcmut"/>
          <p:cNvPicPr preferRelativeResize="0"/>
          <p:nvPr/>
        </p:nvPicPr>
        <p:blipFill rotWithShape="1">
          <a:blip r:embed="rId4">
            <a:alphaModFix/>
          </a:blip>
          <a:srcRect/>
          <a:stretch/>
        </p:blipFill>
        <p:spPr>
          <a:xfrm>
            <a:off x="0" y="0"/>
            <a:ext cx="838200" cy="838200"/>
          </a:xfrm>
          <a:prstGeom prst="rect">
            <a:avLst/>
          </a:prstGeom>
          <a:noFill/>
          <a:ln>
            <a:noFill/>
          </a:ln>
          <a:effectLst>
            <a:outerShdw blurRad="50800" dist="50800" dir="5400000" algn="ctr" rotWithShape="0">
              <a:srgbClr val="000000">
                <a:alpha val="20780"/>
              </a:srgbClr>
            </a:outerShdw>
          </a:effectLst>
        </p:spPr>
      </p:pic>
      <p:sp>
        <p:nvSpPr>
          <p:cNvPr id="133" name="Google Shape;133;p19"/>
          <p:cNvSpPr txBox="1"/>
          <p:nvPr/>
        </p:nvSpPr>
        <p:spPr>
          <a:xfrm>
            <a:off x="4114800" y="6597650"/>
            <a:ext cx="914400" cy="336600"/>
          </a:xfrm>
          <a:prstGeom prst="rect">
            <a:avLst/>
          </a:prstGeom>
          <a:noFill/>
          <a:ln>
            <a:noFill/>
          </a:ln>
          <a:effectLst>
            <a:outerShdw blurRad="63500" dist="17960" dir="2700000">
              <a:srgbClr val="853A55"/>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D4805"/>
              </a:buClr>
              <a:buSzPts val="1600"/>
              <a:buFont typeface="Arial"/>
              <a:buNone/>
            </a:pPr>
            <a:r>
              <a:rPr lang="en-US" sz="1600" b="0" i="0" u="none">
                <a:solidFill>
                  <a:srgbClr val="DD4805"/>
                </a:solidFill>
                <a:latin typeface="Arial"/>
                <a:ea typeface="Arial"/>
                <a:cs typeface="Arial"/>
                <a:sym typeface="Arial"/>
              </a:rPr>
              <a:t>09/2011</a:t>
            </a:r>
            <a:endParaRPr/>
          </a:p>
        </p:txBody>
      </p:sp>
      <p:sp>
        <p:nvSpPr>
          <p:cNvPr id="134" name="Google Shape;134;p19"/>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4000" b="1" i="0" u="none" strike="noStrike" cap="none">
                <a:solidFill>
                  <a:schemeClr val="dk2"/>
                </a:solidFill>
                <a:latin typeface="Arial"/>
                <a:ea typeface="Arial"/>
                <a:cs typeface="Arial"/>
                <a:sym typeface="Arial"/>
              </a:defRPr>
            </a:lvl1pPr>
            <a:lvl2pPr marR="0" lvl="1" algn="l">
              <a:spcBef>
                <a:spcPts val="0"/>
              </a:spcBef>
              <a:spcAft>
                <a:spcPts val="0"/>
              </a:spcAft>
              <a:buSzPts val="1400"/>
              <a:buNone/>
              <a:defRPr sz="4000" b="1" i="0" u="none" strike="noStrike" cap="none">
                <a:solidFill>
                  <a:schemeClr val="dk2"/>
                </a:solidFill>
                <a:latin typeface="Arial"/>
                <a:ea typeface="Arial"/>
                <a:cs typeface="Arial"/>
                <a:sym typeface="Arial"/>
              </a:defRPr>
            </a:lvl2pPr>
            <a:lvl3pPr marR="0" lvl="2" algn="l">
              <a:spcBef>
                <a:spcPts val="0"/>
              </a:spcBef>
              <a:spcAft>
                <a:spcPts val="0"/>
              </a:spcAft>
              <a:buSzPts val="1400"/>
              <a:buNone/>
              <a:defRPr sz="4000" b="1" i="0" u="none" strike="noStrike" cap="none">
                <a:solidFill>
                  <a:schemeClr val="dk2"/>
                </a:solidFill>
                <a:latin typeface="Arial"/>
                <a:ea typeface="Arial"/>
                <a:cs typeface="Arial"/>
                <a:sym typeface="Arial"/>
              </a:defRPr>
            </a:lvl3pPr>
            <a:lvl4pPr marR="0" lvl="3" algn="l">
              <a:spcBef>
                <a:spcPts val="0"/>
              </a:spcBef>
              <a:spcAft>
                <a:spcPts val="0"/>
              </a:spcAft>
              <a:buSzPts val="1400"/>
              <a:buNone/>
              <a:defRPr sz="4000" b="1" i="0" u="none" strike="noStrike" cap="none">
                <a:solidFill>
                  <a:schemeClr val="dk2"/>
                </a:solidFill>
                <a:latin typeface="Arial"/>
                <a:ea typeface="Arial"/>
                <a:cs typeface="Arial"/>
                <a:sym typeface="Arial"/>
              </a:defRPr>
            </a:lvl4pPr>
            <a:lvl5pPr marR="0" lvl="4" algn="l">
              <a:spcBef>
                <a:spcPts val="0"/>
              </a:spcBef>
              <a:spcAft>
                <a:spcPts val="0"/>
              </a:spcAft>
              <a:buSzPts val="1400"/>
              <a:buNone/>
              <a:defRPr sz="4000" b="1" i="0" u="none" strike="noStrike" cap="none">
                <a:solidFill>
                  <a:schemeClr val="dk2"/>
                </a:solidFill>
                <a:latin typeface="Arial"/>
                <a:ea typeface="Arial"/>
                <a:cs typeface="Arial"/>
                <a:sym typeface="Arial"/>
              </a:defRPr>
            </a:lvl5pPr>
            <a:lvl6pPr marR="0" lvl="5" algn="l">
              <a:spcBef>
                <a:spcPts val="0"/>
              </a:spcBef>
              <a:spcAft>
                <a:spcPts val="0"/>
              </a:spcAft>
              <a:buSzPts val="1400"/>
              <a:buNone/>
              <a:defRPr sz="4000" b="1" i="0" u="none" strike="noStrike" cap="none">
                <a:solidFill>
                  <a:schemeClr val="dk2"/>
                </a:solidFill>
                <a:latin typeface="Arial"/>
                <a:ea typeface="Arial"/>
                <a:cs typeface="Arial"/>
                <a:sym typeface="Arial"/>
              </a:defRPr>
            </a:lvl6pPr>
            <a:lvl7pPr marR="0" lvl="6" algn="l">
              <a:spcBef>
                <a:spcPts val="0"/>
              </a:spcBef>
              <a:spcAft>
                <a:spcPts val="0"/>
              </a:spcAft>
              <a:buSzPts val="1400"/>
              <a:buNone/>
              <a:defRPr sz="4000" b="1" i="0" u="none" strike="noStrike" cap="none">
                <a:solidFill>
                  <a:schemeClr val="dk2"/>
                </a:solidFill>
                <a:latin typeface="Arial"/>
                <a:ea typeface="Arial"/>
                <a:cs typeface="Arial"/>
                <a:sym typeface="Arial"/>
              </a:defRPr>
            </a:lvl7pPr>
            <a:lvl8pPr marR="0" lvl="7" algn="l">
              <a:spcBef>
                <a:spcPts val="0"/>
              </a:spcBef>
              <a:spcAft>
                <a:spcPts val="0"/>
              </a:spcAft>
              <a:buSzPts val="1400"/>
              <a:buNone/>
              <a:defRPr sz="4000" b="1" i="0" u="none" strike="noStrike" cap="none">
                <a:solidFill>
                  <a:schemeClr val="dk2"/>
                </a:solidFill>
                <a:latin typeface="Arial"/>
                <a:ea typeface="Arial"/>
                <a:cs typeface="Arial"/>
                <a:sym typeface="Arial"/>
              </a:defRPr>
            </a:lvl8pPr>
            <a:lvl9pPr marR="0" lvl="8" algn="l">
              <a:spcBef>
                <a:spcPts val="0"/>
              </a:spcBef>
              <a:spcAft>
                <a:spcPts val="0"/>
              </a:spcAft>
              <a:buSzPts val="1400"/>
              <a:buNone/>
              <a:defRPr sz="4000" b="1" i="0" u="none" strike="noStrike" cap="none">
                <a:solidFill>
                  <a:schemeClr val="dk2"/>
                </a:solidFill>
                <a:latin typeface="Arial"/>
                <a:ea typeface="Arial"/>
                <a:cs typeface="Arial"/>
                <a:sym typeface="Arial"/>
              </a:defRPr>
            </a:lvl9pPr>
          </a:lstStyle>
          <a:p>
            <a:endParaRPr/>
          </a:p>
        </p:txBody>
      </p:sp>
      <p:sp>
        <p:nvSpPr>
          <p:cNvPr id="135" name="Google Shape;135;p1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6" name="Google Shape;136;p19"/>
          <p:cNvSpPr txBox="1">
            <a:spLocks noGrp="1"/>
          </p:cNvSpPr>
          <p:nvPr>
            <p:ph type="sldNum" idx="12"/>
          </p:nvPr>
        </p:nvSpPr>
        <p:spPr>
          <a:xfrm>
            <a:off x="7086600" y="6553200"/>
            <a:ext cx="1676400" cy="304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600"/>
              <a:buFont typeface="Arial"/>
              <a:buNone/>
              <a:defRPr sz="16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21"/>
          <p:cNvSpPr/>
          <p:nvPr/>
        </p:nvSpPr>
        <p:spPr>
          <a:xfrm>
            <a:off x="0" y="381000"/>
            <a:ext cx="9131300" cy="914400"/>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43" name="Google Shape;143;p21" descr="DHBK"/>
          <p:cNvPicPr preferRelativeResize="0"/>
          <p:nvPr/>
        </p:nvPicPr>
        <p:blipFill rotWithShape="1">
          <a:blip r:embed="rId3">
            <a:alphaModFix/>
          </a:blip>
          <a:srcRect/>
          <a:stretch/>
        </p:blipFill>
        <p:spPr>
          <a:xfrm>
            <a:off x="0" y="0"/>
            <a:ext cx="9144000" cy="3937000"/>
          </a:xfrm>
          <a:prstGeom prst="rect">
            <a:avLst/>
          </a:prstGeom>
          <a:noFill/>
          <a:ln>
            <a:noFill/>
          </a:ln>
        </p:spPr>
      </p:pic>
      <p:sp>
        <p:nvSpPr>
          <p:cNvPr id="144" name="Google Shape;144;p21"/>
          <p:cNvSpPr/>
          <p:nvPr/>
        </p:nvSpPr>
        <p:spPr>
          <a:xfrm>
            <a:off x="0" y="6346825"/>
            <a:ext cx="9131300" cy="511175"/>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5" name="Google Shape;145;p21"/>
          <p:cNvSpPr/>
          <p:nvPr/>
        </p:nvSpPr>
        <p:spPr>
          <a:xfrm>
            <a:off x="0" y="0"/>
            <a:ext cx="9153525" cy="1600200"/>
          </a:xfrm>
          <a:custGeom>
            <a:avLst/>
            <a:gdLst/>
            <a:ahLst/>
            <a:cxnLst/>
            <a:rect l="l" t="t" r="r" b="b"/>
            <a:pathLst>
              <a:path w="5766" h="1008" extrusionOk="0">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a:gsLst>
              <a:gs pos="0">
                <a:schemeClr val="lt1"/>
              </a:gs>
              <a:gs pos="100000">
                <a:schemeClr val="l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46" name="Google Shape;146;p21"/>
          <p:cNvSpPr/>
          <p:nvPr/>
        </p:nvSpPr>
        <p:spPr>
          <a:xfrm>
            <a:off x="0" y="0"/>
            <a:ext cx="9170988" cy="1362075"/>
          </a:xfrm>
          <a:custGeom>
            <a:avLst/>
            <a:gdLst/>
            <a:ahLst/>
            <a:cxnLst/>
            <a:rect l="l" t="t" r="r" b="b"/>
            <a:pathLst>
              <a:path w="5777" h="858" extrusionOk="0">
                <a:moveTo>
                  <a:pt x="0" y="858"/>
                </a:moveTo>
                <a:lnTo>
                  <a:pt x="1926" y="857"/>
                </a:lnTo>
                <a:cubicBezTo>
                  <a:pt x="2067" y="857"/>
                  <a:pt x="2068" y="850"/>
                  <a:pt x="2157" y="793"/>
                </a:cubicBezTo>
                <a:lnTo>
                  <a:pt x="2509" y="473"/>
                </a:lnTo>
                <a:cubicBezTo>
                  <a:pt x="2644" y="406"/>
                  <a:pt x="2477" y="396"/>
                  <a:pt x="2970" y="390"/>
                </a:cubicBezTo>
                <a:lnTo>
                  <a:pt x="5773" y="388"/>
                </a:lnTo>
                <a:lnTo>
                  <a:pt x="5777" y="0"/>
                </a:lnTo>
                <a:lnTo>
                  <a:pt x="0" y="2"/>
                </a:lnTo>
                <a:lnTo>
                  <a:pt x="0" y="858"/>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 name="Google Shape;147;p21"/>
          <p:cNvSpPr/>
          <p:nvPr/>
        </p:nvSpPr>
        <p:spPr>
          <a:xfrm>
            <a:off x="0" y="4373562"/>
            <a:ext cx="9131300" cy="1036637"/>
          </a:xfrm>
          <a:custGeom>
            <a:avLst/>
            <a:gdLst/>
            <a:ahLst/>
            <a:cxnLst/>
            <a:rect l="l" t="t" r="r" b="b"/>
            <a:pathLst>
              <a:path w="5752" h="444" extrusionOk="0">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48" name="Google Shape;148;p21" descr="Logo_hcmut"/>
          <p:cNvPicPr preferRelativeResize="0"/>
          <p:nvPr/>
        </p:nvPicPr>
        <p:blipFill rotWithShape="1">
          <a:blip r:embed="rId5">
            <a:alphaModFix/>
          </a:blip>
          <a:srcRect/>
          <a:stretch/>
        </p:blipFill>
        <p:spPr>
          <a:xfrm>
            <a:off x="7581900" y="0"/>
            <a:ext cx="1562100" cy="1562100"/>
          </a:xfrm>
          <a:prstGeom prst="rect">
            <a:avLst/>
          </a:prstGeom>
          <a:noFill/>
          <a:ln>
            <a:noFill/>
          </a:ln>
          <a:effectLst>
            <a:outerShdw blurRad="50800" dist="50800" dir="5400000" algn="ctr" rotWithShape="0">
              <a:srgbClr val="000000">
                <a:alpha val="20780"/>
              </a:srgbClr>
            </a:outerShdw>
          </a:effectLst>
        </p:spPr>
      </p:pic>
      <p:sp>
        <p:nvSpPr>
          <p:cNvPr id="149" name="Google Shape;149;p21"/>
          <p:cNvSpPr txBox="1"/>
          <p:nvPr/>
        </p:nvSpPr>
        <p:spPr>
          <a:xfrm>
            <a:off x="0" y="4343400"/>
            <a:ext cx="9326700" cy="1016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3200"/>
              <a:buFont typeface="Arial"/>
              <a:buNone/>
            </a:pPr>
            <a:r>
              <a:rPr lang="en-US" sz="3200" b="1" i="0" u="none">
                <a:solidFill>
                  <a:srgbClr val="FF0000"/>
                </a:solidFill>
                <a:latin typeface="Arial"/>
                <a:ea typeface="Arial"/>
                <a:cs typeface="Arial"/>
                <a:sym typeface="Arial"/>
              </a:rPr>
              <a:t>Tầm nhìn-Sứ mạng-Mục tiêu-Nhiệm vụ (VMGO)</a:t>
            </a:r>
            <a:endParaRPr/>
          </a:p>
          <a:p>
            <a:pPr marL="0" marR="0" lvl="0" indent="0" algn="ctr" rtl="0">
              <a:lnSpc>
                <a:spcPct val="100000"/>
              </a:lnSpc>
              <a:spcBef>
                <a:spcPts val="0"/>
              </a:spcBef>
              <a:spcAft>
                <a:spcPts val="0"/>
              </a:spcAft>
              <a:buClr>
                <a:srgbClr val="FF0000"/>
              </a:buClr>
              <a:buSzPts val="2800"/>
              <a:buFont typeface="Arial"/>
              <a:buNone/>
            </a:pPr>
            <a:r>
              <a:rPr lang="en-US" sz="2800" b="1" i="0" u="none">
                <a:solidFill>
                  <a:srgbClr val="FF0000"/>
                </a:solidFill>
                <a:latin typeface="Arial"/>
                <a:ea typeface="Arial"/>
                <a:cs typeface="Arial"/>
                <a:sym typeface="Arial"/>
              </a:rPr>
              <a:t>Bộ môn Điện Tử</a:t>
            </a:r>
            <a:endParaRPr/>
          </a:p>
        </p:txBody>
      </p:sp>
      <p:sp>
        <p:nvSpPr>
          <p:cNvPr id="150" name="Google Shape;150;p21"/>
          <p:cNvSpPr txBox="1"/>
          <p:nvPr/>
        </p:nvSpPr>
        <p:spPr>
          <a:xfrm>
            <a:off x="3352800" y="6096000"/>
            <a:ext cx="2895600" cy="33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1" name="Google Shape;151;p21"/>
          <p:cNvSpPr txBox="1"/>
          <p:nvPr/>
        </p:nvSpPr>
        <p:spPr>
          <a:xfrm>
            <a:off x="3390900" y="6453187"/>
            <a:ext cx="2895600" cy="30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6ACB"/>
              </a:buClr>
              <a:buSzPts val="1400"/>
              <a:buFont typeface="Arial"/>
              <a:buNone/>
            </a:pPr>
            <a:r>
              <a:rPr lang="en-US" sz="1400" b="0" i="0" u="none">
                <a:solidFill>
                  <a:srgbClr val="2F6ACB"/>
                </a:solidFill>
                <a:latin typeface="Arial"/>
                <a:ea typeface="Arial"/>
                <a:cs typeface="Arial"/>
                <a:sym typeface="Arial"/>
              </a:rPr>
              <a:t>TP.Hồ Chí Minh  09/2011</a:t>
            </a:r>
            <a:endParaRPr/>
          </a:p>
        </p:txBody>
      </p:sp>
      <p:sp>
        <p:nvSpPr>
          <p:cNvPr id="152" name="Google Shape;152;p21"/>
          <p:cNvSpPr txBox="1"/>
          <p:nvPr/>
        </p:nvSpPr>
        <p:spPr>
          <a:xfrm>
            <a:off x="2971800" y="5791200"/>
            <a:ext cx="3048000" cy="3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Arial"/>
              <a:buNone/>
            </a:pPr>
            <a:r>
              <a:rPr lang="en-US" sz="1800" b="1" i="0" u="none">
                <a:solidFill>
                  <a:srgbClr val="002060"/>
                </a:solidFill>
                <a:latin typeface="Arial"/>
                <a:ea typeface="Arial"/>
                <a:cs typeface="Arial"/>
                <a:sym typeface="Arial"/>
              </a:rPr>
              <a:t>Hoàng Trang</a:t>
            </a:r>
            <a:endParaRPr/>
          </a:p>
        </p:txBody>
      </p:sp>
      <p:sp>
        <p:nvSpPr>
          <p:cNvPr id="153" name="Google Shape;153;p21"/>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4000" b="1" i="0" u="none" strike="noStrike" cap="none">
                <a:solidFill>
                  <a:schemeClr val="dk2"/>
                </a:solidFill>
                <a:latin typeface="Arial"/>
                <a:ea typeface="Arial"/>
                <a:cs typeface="Arial"/>
                <a:sym typeface="Arial"/>
              </a:defRPr>
            </a:lvl1pPr>
            <a:lvl2pPr marR="0" lvl="1" algn="l">
              <a:spcBef>
                <a:spcPts val="0"/>
              </a:spcBef>
              <a:spcAft>
                <a:spcPts val="0"/>
              </a:spcAft>
              <a:buSzPts val="1400"/>
              <a:buNone/>
              <a:defRPr sz="4000" b="1" i="0" u="none" strike="noStrike" cap="none">
                <a:solidFill>
                  <a:schemeClr val="dk2"/>
                </a:solidFill>
                <a:latin typeface="Arial"/>
                <a:ea typeface="Arial"/>
                <a:cs typeface="Arial"/>
                <a:sym typeface="Arial"/>
              </a:defRPr>
            </a:lvl2pPr>
            <a:lvl3pPr marR="0" lvl="2" algn="l">
              <a:spcBef>
                <a:spcPts val="0"/>
              </a:spcBef>
              <a:spcAft>
                <a:spcPts val="0"/>
              </a:spcAft>
              <a:buSzPts val="1400"/>
              <a:buNone/>
              <a:defRPr sz="4000" b="1" i="0" u="none" strike="noStrike" cap="none">
                <a:solidFill>
                  <a:schemeClr val="dk2"/>
                </a:solidFill>
                <a:latin typeface="Arial"/>
                <a:ea typeface="Arial"/>
                <a:cs typeface="Arial"/>
                <a:sym typeface="Arial"/>
              </a:defRPr>
            </a:lvl3pPr>
            <a:lvl4pPr marR="0" lvl="3" algn="l">
              <a:spcBef>
                <a:spcPts val="0"/>
              </a:spcBef>
              <a:spcAft>
                <a:spcPts val="0"/>
              </a:spcAft>
              <a:buSzPts val="1400"/>
              <a:buNone/>
              <a:defRPr sz="4000" b="1" i="0" u="none" strike="noStrike" cap="none">
                <a:solidFill>
                  <a:schemeClr val="dk2"/>
                </a:solidFill>
                <a:latin typeface="Arial"/>
                <a:ea typeface="Arial"/>
                <a:cs typeface="Arial"/>
                <a:sym typeface="Arial"/>
              </a:defRPr>
            </a:lvl4pPr>
            <a:lvl5pPr marR="0" lvl="4" algn="l">
              <a:spcBef>
                <a:spcPts val="0"/>
              </a:spcBef>
              <a:spcAft>
                <a:spcPts val="0"/>
              </a:spcAft>
              <a:buSzPts val="1400"/>
              <a:buNone/>
              <a:defRPr sz="4000" b="1" i="0" u="none" strike="noStrike" cap="none">
                <a:solidFill>
                  <a:schemeClr val="dk2"/>
                </a:solidFill>
                <a:latin typeface="Arial"/>
                <a:ea typeface="Arial"/>
                <a:cs typeface="Arial"/>
                <a:sym typeface="Arial"/>
              </a:defRPr>
            </a:lvl5pPr>
            <a:lvl6pPr marR="0" lvl="5" algn="l">
              <a:spcBef>
                <a:spcPts val="0"/>
              </a:spcBef>
              <a:spcAft>
                <a:spcPts val="0"/>
              </a:spcAft>
              <a:buSzPts val="1400"/>
              <a:buNone/>
              <a:defRPr sz="4000" b="1" i="0" u="none" strike="noStrike" cap="none">
                <a:solidFill>
                  <a:schemeClr val="dk2"/>
                </a:solidFill>
                <a:latin typeface="Arial"/>
                <a:ea typeface="Arial"/>
                <a:cs typeface="Arial"/>
                <a:sym typeface="Arial"/>
              </a:defRPr>
            </a:lvl6pPr>
            <a:lvl7pPr marR="0" lvl="6" algn="l">
              <a:spcBef>
                <a:spcPts val="0"/>
              </a:spcBef>
              <a:spcAft>
                <a:spcPts val="0"/>
              </a:spcAft>
              <a:buSzPts val="1400"/>
              <a:buNone/>
              <a:defRPr sz="4000" b="1" i="0" u="none" strike="noStrike" cap="none">
                <a:solidFill>
                  <a:schemeClr val="dk2"/>
                </a:solidFill>
                <a:latin typeface="Arial"/>
                <a:ea typeface="Arial"/>
                <a:cs typeface="Arial"/>
                <a:sym typeface="Arial"/>
              </a:defRPr>
            </a:lvl7pPr>
            <a:lvl8pPr marR="0" lvl="7" algn="l">
              <a:spcBef>
                <a:spcPts val="0"/>
              </a:spcBef>
              <a:spcAft>
                <a:spcPts val="0"/>
              </a:spcAft>
              <a:buSzPts val="1400"/>
              <a:buNone/>
              <a:defRPr sz="4000" b="1" i="0" u="none" strike="noStrike" cap="none">
                <a:solidFill>
                  <a:schemeClr val="dk2"/>
                </a:solidFill>
                <a:latin typeface="Arial"/>
                <a:ea typeface="Arial"/>
                <a:cs typeface="Arial"/>
                <a:sym typeface="Arial"/>
              </a:defRPr>
            </a:lvl8pPr>
            <a:lvl9pPr marR="0" lvl="8" algn="l">
              <a:spcBef>
                <a:spcPts val="0"/>
              </a:spcBef>
              <a:spcAft>
                <a:spcPts val="0"/>
              </a:spcAft>
              <a:buSzPts val="1400"/>
              <a:buNone/>
              <a:defRPr sz="4000" b="1" i="0" u="none" strike="noStrike" cap="none">
                <a:solidFill>
                  <a:schemeClr val="dk2"/>
                </a:solidFill>
                <a:latin typeface="Arial"/>
                <a:ea typeface="Arial"/>
                <a:cs typeface="Arial"/>
                <a:sym typeface="Arial"/>
              </a:defRPr>
            </a:lvl9pPr>
          </a:lstStyle>
          <a:p>
            <a:endParaRPr/>
          </a:p>
        </p:txBody>
      </p:sp>
      <p:sp>
        <p:nvSpPr>
          <p:cNvPr id="154" name="Google Shape;154;p2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5" name="Google Shape;155;p21"/>
          <p:cNvSpPr txBox="1">
            <a:spLocks noGrp="1"/>
          </p:cNvSpPr>
          <p:nvPr>
            <p:ph type="sldNum" idx="12"/>
          </p:nvPr>
        </p:nvSpPr>
        <p:spPr>
          <a:xfrm>
            <a:off x="0" y="6610350"/>
            <a:ext cx="381000" cy="2478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2"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3A1C593-65D0-4073-BCC9-577B9352EA97}" type="datetimeFigureOut">
              <a:rPr lang="en-US" smtClean="0"/>
              <a:t>1/2/2025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59810870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90.png"/><Relationship Id="rId5" Type="http://schemas.openxmlformats.org/officeDocument/2006/relationships/image" Target="../media/image94.png"/><Relationship Id="rId4" Type="http://schemas.openxmlformats.org/officeDocument/2006/relationships/image" Target="../media/image670.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1">
            <a:extLst>
              <a:ext uri="{FF2B5EF4-FFF2-40B4-BE49-F238E27FC236}">
                <a16:creationId xmlns:a16="http://schemas.microsoft.com/office/drawing/2014/main" id="{352A3620-E28D-48A4-2A02-37F72F131BF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defTabSz="685800">
              <a:spcBef>
                <a:spcPct val="0"/>
              </a:spcBef>
              <a:buClrTx/>
              <a:buNone/>
            </a:pPr>
            <a:fld id="{1576D4D7-1CEB-4254-87FA-858889E49EE7}" type="slidenum">
              <a:rPr lang="en-US" altLang="en-US" sz="750" kern="1200">
                <a:solidFill>
                  <a:srgbClr val="898989"/>
                </a:solidFill>
                <a:latin typeface="Arial" panose="020B0604020202020204" pitchFamily="34" charset="0"/>
                <a:ea typeface="+mn-ea"/>
                <a:cs typeface="+mn-cs"/>
              </a:rPr>
              <a:pPr defTabSz="685800">
                <a:spcBef>
                  <a:spcPct val="0"/>
                </a:spcBef>
                <a:buClrTx/>
                <a:buNone/>
              </a:pPr>
              <a:t>1</a:t>
            </a:fld>
            <a:endParaRPr lang="en-US" altLang="en-US" sz="750" kern="1200">
              <a:solidFill>
                <a:srgbClr val="898989"/>
              </a:solidFill>
              <a:latin typeface="Arial" panose="020B0604020202020204" pitchFamily="34" charset="0"/>
              <a:ea typeface="+mn-ea"/>
              <a:cs typeface="+mn-cs"/>
            </a:endParaRPr>
          </a:p>
        </p:txBody>
      </p:sp>
      <p:sp>
        <p:nvSpPr>
          <p:cNvPr id="10243" name="Slide Number Placeholder 2">
            <a:extLst>
              <a:ext uri="{FF2B5EF4-FFF2-40B4-BE49-F238E27FC236}">
                <a16:creationId xmlns:a16="http://schemas.microsoft.com/office/drawing/2014/main" id="{F212401A-6B5D-7C35-0170-5FD2387B7539}"/>
              </a:ext>
            </a:extLst>
          </p:cNvPr>
          <p:cNvSpPr txBox="1">
            <a:spLocks noGrp="1"/>
          </p:cNvSpPr>
          <p:nvPr/>
        </p:nvSpPr>
        <p:spPr bwMode="gray">
          <a:xfrm>
            <a:off x="1143000" y="5815012"/>
            <a:ext cx="28575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defTabSz="685800">
              <a:spcBef>
                <a:spcPct val="0"/>
              </a:spcBef>
              <a:buClrTx/>
              <a:buNone/>
            </a:pPr>
            <a:fld id="{76863D21-CC51-4CE2-B529-10AF2A5A35F0}" type="slidenum">
              <a:rPr lang="en-US" altLang="en-US" sz="750" kern="1200">
                <a:solidFill>
                  <a:prstClr val="black"/>
                </a:solidFill>
                <a:latin typeface="Arial" panose="020B0604020202020204" pitchFamily="34" charset="0"/>
                <a:ea typeface="+mn-ea"/>
                <a:cs typeface="+mn-cs"/>
              </a:rPr>
              <a:pPr algn="r" defTabSz="685800">
                <a:spcBef>
                  <a:spcPct val="0"/>
                </a:spcBef>
                <a:buClrTx/>
                <a:buNone/>
              </a:pPr>
              <a:t>1</a:t>
            </a:fld>
            <a:endParaRPr lang="en-US" altLang="en-US" sz="750" kern="1200">
              <a:solidFill>
                <a:prstClr val="black"/>
              </a:solidFill>
              <a:latin typeface="Arial" panose="020B0604020202020204" pitchFamily="34" charset="0"/>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6100A21D-4CD7-180C-56C3-6D910980090C}"/>
                  </a:ext>
                </a:extLst>
              </p:cNvPr>
              <p:cNvGraphicFramePr>
                <a:graphicFrameLocks noGrp="1"/>
              </p:cNvGraphicFramePr>
              <p:nvPr/>
            </p:nvGraphicFramePr>
            <p:xfrm>
              <a:off x="1042511" y="1721881"/>
              <a:ext cx="7058978" cy="1051497"/>
            </p:xfrm>
            <a:graphic>
              <a:graphicData uri="http://schemas.openxmlformats.org/drawingml/2006/table">
                <a:tbl>
                  <a:tblPr firstRow="1" firstCol="1" bandRow="1"/>
                  <a:tblGrid>
                    <a:gridCol w="7058978">
                      <a:extLst>
                        <a:ext uri="{9D8B030D-6E8A-4147-A177-3AD203B41FA5}">
                          <a16:colId xmlns:a16="http://schemas.microsoft.com/office/drawing/2014/main" val="619044240"/>
                        </a:ext>
                      </a:extLst>
                    </a:gridCol>
                  </a:tblGrid>
                  <a:tr h="1019795">
                    <a:tc>
                      <a:txBody>
                        <a:bodyPr/>
                        <a:lstStyle/>
                        <a:p>
                          <a:pPr algn="just" fontAlgn="base">
                            <a:lnSpc>
                              <a:spcPct val="150000"/>
                            </a:lnSpc>
                            <a:spcBef>
                              <a:spcPts val="600"/>
                            </a:spcBef>
                            <a:spcAft>
                              <a:spcPts val="1000"/>
                            </a:spcAft>
                          </a:pPr>
                          <a14:m>
                            <m:oMathPara xmlns:m="http://schemas.openxmlformats.org/officeDocument/2006/math">
                              <m:oMathParaPr>
                                <m:jc m:val="centerGroup"/>
                              </m:oMathParaPr>
                              <m:oMath xmlns:m="http://schemas.openxmlformats.org/officeDocument/2006/math">
                                <m:r>
                                  <a:rPr lang="vi-VN" sz="1800" i="1">
                                    <a:effectLst/>
                                    <a:latin typeface="Cambria Math" panose="02040503050406030204" pitchFamily="18" charset="0"/>
                                    <a:ea typeface="Calibri" panose="020F0502020204030204" pitchFamily="34" charset="0"/>
                                    <a:cs typeface="Times New Roman" panose="02020603050405020304" pitchFamily="18" charset="0"/>
                                  </a:rPr>
                                  <m:t>𝐹𝑝</m:t>
                                </m:r>
                                <m:r>
                                  <a:rPr lang="vi-VN" sz="1800" i="1">
                                    <a:effectLst/>
                                    <a:latin typeface="Cambria Math" panose="02040503050406030204" pitchFamily="18" charset="0"/>
                                    <a:ea typeface="Calibri" panose="020F0502020204030204" pitchFamily="34" charset="0"/>
                                    <a:cs typeface="Times New Roman" panose="02020603050405020304" pitchFamily="18" charset="0"/>
                                  </a:rPr>
                                  <m:t>&gt;</m:t>
                                </m:r>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vi-VN" sz="1800">
                                        <a:effectLst/>
                                        <a:latin typeface="Cambria Math" panose="02040503050406030204" pitchFamily="18" charset="0"/>
                                        <a:ea typeface="Calibri" panose="020F0502020204030204" pitchFamily="34" charset="0"/>
                                        <a:cs typeface="Times New Roman" panose="02020603050405020304" pitchFamily="18" charset="0"/>
                                      </a:rPr>
                                      <m:t>max</m:t>
                                    </m:r>
                                  </m:fName>
                                  <m:e>
                                    <m:r>
                                      <a:rPr lang="vi-VN"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vi-VN" sz="1800" i="1">
                                            <a:effectLst/>
                                            <a:latin typeface="Cambria Math" panose="02040503050406030204" pitchFamily="18" charset="0"/>
                                            <a:ea typeface="Calibri" panose="020F0502020204030204" pitchFamily="34" charset="0"/>
                                            <a:cs typeface="Times New Roman" panose="02020603050405020304" pitchFamily="18" charset="0"/>
                                          </a:rPr>
                                          <m:t>𝐺</m:t>
                                        </m:r>
                                      </m:num>
                                      <m:den>
                                        <m:r>
                                          <a:rPr lang="vi-VN" sz="1800" i="1">
                                            <a:effectLst/>
                                            <a:latin typeface="Cambria Math" panose="02040503050406030204" pitchFamily="18" charset="0"/>
                                            <a:ea typeface="Calibri" panose="020F0502020204030204" pitchFamily="34" charset="0"/>
                                            <a:cs typeface="Times New Roman" panose="02020603050405020304" pitchFamily="18" charset="0"/>
                                          </a:rPr>
                                          <m:t>𝜇</m:t>
                                        </m:r>
                                        <m:r>
                                          <a:rPr lang="vi-VN" sz="1800" i="1">
                                            <a:effectLst/>
                                            <a:latin typeface="Cambria Math" panose="02040503050406030204" pitchFamily="18" charset="0"/>
                                            <a:ea typeface="Calibri" panose="020F0502020204030204" pitchFamily="34" charset="0"/>
                                            <a:cs typeface="Times New Roman" panose="02020603050405020304" pitchFamily="18" charset="0"/>
                                          </a:rPr>
                                          <m:t>(1+</m:t>
                                        </m:r>
                                        <m:r>
                                          <a:rPr lang="vi-VN" sz="1800" i="1">
                                            <a:effectLst/>
                                            <a:latin typeface="Cambria Math" panose="02040503050406030204" pitchFamily="18" charset="0"/>
                                            <a:ea typeface="Calibri" panose="020F0502020204030204" pitchFamily="34" charset="0"/>
                                            <a:cs typeface="Times New Roman" panose="02020603050405020304" pitchFamily="18" charset="0"/>
                                          </a:rPr>
                                          <m:t>𝐸</m:t>
                                        </m:r>
                                        <m:r>
                                          <a:rPr lang="vi-VN" sz="1800" i="1">
                                            <a:effectLst/>
                                            <a:latin typeface="Cambria Math" panose="02040503050406030204" pitchFamily="18" charset="0"/>
                                            <a:ea typeface="Calibri" panose="020F0502020204030204" pitchFamily="34" charset="0"/>
                                            <a:cs typeface="Times New Roman" panose="02020603050405020304" pitchFamily="18" charset="0"/>
                                          </a:rPr>
                                          <m:t>)</m:t>
                                        </m:r>
                                      </m:den>
                                    </m:f>
                                    <m:r>
                                      <a:rPr lang="vi-VN"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vi-VN" sz="1800" i="1">
                                            <a:effectLst/>
                                            <a:latin typeface="Cambria Math" panose="02040503050406030204" pitchFamily="18" charset="0"/>
                                            <a:ea typeface="Calibri" panose="020F0502020204030204" pitchFamily="34" charset="0"/>
                                            <a:cs typeface="Times New Roman" panose="02020603050405020304" pitchFamily="18" charset="0"/>
                                          </a:rPr>
                                          <m:t>2</m:t>
                                        </m:r>
                                        <m:r>
                                          <a:rPr lang="vi-VN" sz="1800" i="1">
                                            <a:effectLst/>
                                            <a:latin typeface="Cambria Math" panose="02040503050406030204" pitchFamily="18" charset="0"/>
                                            <a:ea typeface="Calibri" panose="020F0502020204030204" pitchFamily="34" charset="0"/>
                                            <a:cs typeface="Times New Roman" panose="02020603050405020304" pitchFamily="18" charset="0"/>
                                          </a:rPr>
                                          <m:t>𝐺𝐻</m:t>
                                        </m:r>
                                      </m:num>
                                      <m:den>
                                        <m:r>
                                          <a:rPr lang="vi-VN" sz="1800" i="1">
                                            <a:effectLst/>
                                            <a:latin typeface="Cambria Math" panose="02040503050406030204" pitchFamily="18" charset="0"/>
                                            <a:ea typeface="Calibri" panose="020F0502020204030204" pitchFamily="34" charset="0"/>
                                            <a:cs typeface="Times New Roman" panose="02020603050405020304" pitchFamily="18" charset="0"/>
                                          </a:rPr>
                                          <m:t>1+</m:t>
                                        </m:r>
                                        <m:r>
                                          <a:rPr lang="vi-VN" sz="1800" i="1">
                                            <a:effectLst/>
                                            <a:latin typeface="Cambria Math" panose="02040503050406030204" pitchFamily="18" charset="0"/>
                                            <a:ea typeface="Calibri" panose="020F0502020204030204" pitchFamily="34" charset="0"/>
                                            <a:cs typeface="Times New Roman" panose="02020603050405020304" pitchFamily="18" charset="0"/>
                                          </a:rPr>
                                          <m:t>𝐸</m:t>
                                        </m:r>
                                      </m:den>
                                    </m:f>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vi-VN" sz="1800">
                                                    <a:effectLst/>
                                                    <a:latin typeface="Cambria Math" panose="02040503050406030204" pitchFamily="18" charset="0"/>
                                                    <a:ea typeface="Calibri" panose="020F0502020204030204" pitchFamily="34" charset="0"/>
                                                    <a:cs typeface="Times New Roman" panose="02020603050405020304" pitchFamily="18" charset="0"/>
                                                  </a:rPr>
                                                  <m:t>cos</m:t>
                                                </m:r>
                                              </m:fName>
                                              <m:e>
                                                <m:r>
                                                  <a:rPr lang="vi-VN" sz="1800" i="1">
                                                    <a:effectLst/>
                                                    <a:latin typeface="Cambria Math" panose="02040503050406030204" pitchFamily="18" charset="0"/>
                                                    <a:ea typeface="Calibri" panose="020F0502020204030204" pitchFamily="34" charset="0"/>
                                                    <a:cs typeface="Times New Roman" panose="02020603050405020304" pitchFamily="18" charset="0"/>
                                                  </a:rPr>
                                                  <m:t>𝜃</m:t>
                                                </m:r>
                                              </m:e>
                                            </m:func>
                                          </m:num>
                                          <m:den>
                                            <m:r>
                                              <a:rPr lang="vi-VN" sz="1800" i="1">
                                                <a:effectLst/>
                                                <a:latin typeface="Cambria Math" panose="02040503050406030204" pitchFamily="18" charset="0"/>
                                                <a:ea typeface="Calibri" panose="020F0502020204030204" pitchFamily="34" charset="0"/>
                                                <a:cs typeface="Times New Roman" panose="02020603050405020304" pitchFamily="18" charset="0"/>
                                              </a:rPr>
                                              <m:t>𝐿</m:t>
                                            </m:r>
                                          </m:den>
                                        </m:f>
                                        <m:r>
                                          <a:rPr lang="vi-VN"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vi-VN" sz="1800">
                                                    <a:effectLst/>
                                                    <a:latin typeface="Cambria Math" panose="02040503050406030204" pitchFamily="18" charset="0"/>
                                                    <a:ea typeface="Calibri" panose="020F0502020204030204" pitchFamily="34" charset="0"/>
                                                    <a:cs typeface="Times New Roman" panose="02020603050405020304" pitchFamily="18" charset="0"/>
                                                  </a:rPr>
                                                  <m:t>sin</m:t>
                                                </m:r>
                                              </m:fName>
                                              <m:e>
                                                <m:r>
                                                  <a:rPr lang="vi-VN" sz="1800" i="1">
                                                    <a:effectLst/>
                                                    <a:latin typeface="Cambria Math" panose="02040503050406030204" pitchFamily="18" charset="0"/>
                                                    <a:ea typeface="Calibri" panose="020F0502020204030204" pitchFamily="34" charset="0"/>
                                                    <a:cs typeface="Times New Roman" panose="02020603050405020304" pitchFamily="18" charset="0"/>
                                                  </a:rPr>
                                                  <m:t>𝜃</m:t>
                                                </m:r>
                                              </m:e>
                                            </m:func>
                                          </m:num>
                                          <m:den>
                                            <m:r>
                                              <a:rPr lang="vi-VN" sz="1800" i="1">
                                                <a:effectLst/>
                                                <a:latin typeface="Cambria Math" panose="02040503050406030204" pitchFamily="18" charset="0"/>
                                                <a:ea typeface="Calibri" panose="020F0502020204030204" pitchFamily="34" charset="0"/>
                                                <a:cs typeface="Times New Roman" panose="02020603050405020304" pitchFamily="18" charset="0"/>
                                              </a:rPr>
                                              <m:t>𝐵</m:t>
                                            </m:r>
                                          </m:den>
                                        </m:f>
                                      </m:e>
                                    </m:d>
                                  </m:e>
                                </m:func>
                                <m:r>
                                  <a:rPr lang="vi-VN"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1800">
                                    <a:effectLst/>
                                    <a:latin typeface="Cambria Math" panose="02040503050406030204" pitchFamily="18" charset="0"/>
                                    <a:ea typeface="Calibri" panose="020F0502020204030204" pitchFamily="34" charset="0"/>
                                    <a:cs typeface="Times New Roman" panose="02020603050405020304" pitchFamily="18" charset="0"/>
                                  </a:rPr>
                                  <m:t>max</m:t>
                                </m:r>
                                <m:r>
                                  <a:rPr lang="vi-VN" sz="1800">
                                    <a:effectLst/>
                                    <a:latin typeface="Cambria Math" panose="02040503050406030204" pitchFamily="18" charset="0"/>
                                    <a:ea typeface="Calibri" panose="020F0502020204030204" pitchFamily="34" charset="0"/>
                                    <a:cs typeface="Times New Roman" panose="02020603050405020304" pitchFamily="18" charset="0"/>
                                  </a:rPr>
                                  <m:t>⁡</m:t>
                                </m:r>
                                <m:r>
                                  <a:rPr lang="vi-VN" sz="1800" i="1">
                                    <a:effectLst/>
                                    <a:latin typeface="Cambria Math" panose="02040503050406030204" pitchFamily="18" charset="0"/>
                                    <a:ea typeface="Calibri" panose="020F0502020204030204" pitchFamily="34" charset="0"/>
                                    <a:cs typeface="Times New Roman" panose="02020603050405020304" pitchFamily="18" charset="0"/>
                                  </a:rPr>
                                  <m:t>{26.43</m:t>
                                </m:r>
                                <m:r>
                                  <a:rPr lang="vi-VN" sz="1800" i="1">
                                    <a:effectLst/>
                                    <a:latin typeface="Cambria Math" panose="02040503050406030204" pitchFamily="18" charset="0"/>
                                    <a:ea typeface="Calibri" panose="020F0502020204030204" pitchFamily="34" charset="0"/>
                                    <a:cs typeface="Times New Roman" panose="02020603050405020304" pitchFamily="18" charset="0"/>
                                  </a:rPr>
                                  <m:t>𝑁</m:t>
                                </m:r>
                                <m:r>
                                  <a:rPr lang="vi-VN" sz="1800" i="1">
                                    <a:effectLst/>
                                    <a:latin typeface="Cambria Math" panose="02040503050406030204" pitchFamily="18" charset="0"/>
                                    <a:ea typeface="Calibri" panose="020F0502020204030204" pitchFamily="34" charset="0"/>
                                    <a:cs typeface="Times New Roman" panose="02020603050405020304" pitchFamily="18" charset="0"/>
                                  </a:rPr>
                                  <m:t>,6</m:t>
                                </m:r>
                                <m:r>
                                  <a:rPr lang="vi-VN" sz="1800" i="1">
                                    <a:effectLst/>
                                    <a:latin typeface="Cambria Math" panose="02040503050406030204" pitchFamily="18" charset="0"/>
                                    <a:ea typeface="Calibri" panose="020F0502020204030204" pitchFamily="34" charset="0"/>
                                    <a:cs typeface="Times New Roman" panose="02020603050405020304" pitchFamily="18" charset="0"/>
                                  </a:rPr>
                                  <m:t>𝑁</m:t>
                                </m:r>
                                <m:r>
                                  <a:rPr lang="vi-VN"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a:noFill/>
                        </a:lnL>
                        <a:lnR>
                          <a:noFill/>
                        </a:lnR>
                        <a:lnT>
                          <a:noFill/>
                        </a:lnT>
                        <a:lnB>
                          <a:noFill/>
                        </a:lnB>
                        <a:noFill/>
                      </a:tcPr>
                    </a:tc>
                    <a:extLst>
                      <a:ext uri="{0D108BD9-81ED-4DB2-BD59-A6C34878D82A}">
                        <a16:rowId xmlns:a16="http://schemas.microsoft.com/office/drawing/2014/main" val="1787994876"/>
                      </a:ext>
                    </a:extLst>
                  </a:tr>
                </a:tbl>
              </a:graphicData>
            </a:graphic>
          </p:graphicFrame>
        </mc:Choice>
        <mc:Fallback xmlns="">
          <p:graphicFrame>
            <p:nvGraphicFramePr>
              <p:cNvPr id="3" name="Table 2">
                <a:extLst>
                  <a:ext uri="{FF2B5EF4-FFF2-40B4-BE49-F238E27FC236}">
                    <a16:creationId xmlns:a16="http://schemas.microsoft.com/office/drawing/2014/main" id="{6100A21D-4CD7-180C-56C3-6D910980090C}"/>
                  </a:ext>
                </a:extLst>
              </p:cNvPr>
              <p:cNvGraphicFramePr>
                <a:graphicFrameLocks noGrp="1"/>
              </p:cNvGraphicFramePr>
              <p:nvPr/>
            </p:nvGraphicFramePr>
            <p:xfrm>
              <a:off x="1042511" y="1721881"/>
              <a:ext cx="7058978" cy="1051497"/>
            </p:xfrm>
            <a:graphic>
              <a:graphicData uri="http://schemas.openxmlformats.org/drawingml/2006/table">
                <a:tbl>
                  <a:tblPr firstRow="1" firstCol="1" bandRow="1"/>
                  <a:tblGrid>
                    <a:gridCol w="7058978">
                      <a:extLst>
                        <a:ext uri="{9D8B030D-6E8A-4147-A177-3AD203B41FA5}">
                          <a16:colId xmlns:a16="http://schemas.microsoft.com/office/drawing/2014/main" val="619044240"/>
                        </a:ext>
                      </a:extLst>
                    </a:gridCol>
                  </a:tblGrid>
                  <a:tr h="1051497">
                    <a:tc>
                      <a:txBody>
                        <a:bodyPr/>
                        <a:lstStyle/>
                        <a:p>
                          <a:endParaRPr lang="en-US"/>
                        </a:p>
                      </a:txBody>
                      <a:tcPr marL="51435" marR="51435" marT="0" marB="0" anchor="ctr">
                        <a:lnL>
                          <a:noFill/>
                        </a:lnL>
                        <a:lnR>
                          <a:noFill/>
                        </a:lnR>
                        <a:lnT>
                          <a:noFill/>
                        </a:lnT>
                        <a:lnB>
                          <a:noFill/>
                        </a:lnB>
                        <a:blipFill>
                          <a:blip r:embed="rId2"/>
                          <a:stretch>
                            <a:fillRect/>
                          </a:stretch>
                        </a:blipFill>
                      </a:tcPr>
                    </a:tc>
                    <a:extLst>
                      <a:ext uri="{0D108BD9-81ED-4DB2-BD59-A6C34878D82A}">
                        <a16:rowId xmlns:a16="http://schemas.microsoft.com/office/drawing/2014/main" val="1787994876"/>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EBE312-4A09-3088-E010-EB940923C9B3}"/>
                  </a:ext>
                </a:extLst>
              </p:cNvPr>
              <p:cNvSpPr txBox="1"/>
              <p:nvPr/>
            </p:nvSpPr>
            <p:spPr>
              <a:xfrm>
                <a:off x="0" y="3203830"/>
                <a:ext cx="9144000" cy="1692707"/>
              </a:xfrm>
              <a:prstGeom prst="rect">
                <a:avLst/>
              </a:prstGeom>
              <a:noFill/>
            </p:spPr>
            <p:txBody>
              <a:bodyPr wrap="square">
                <a:spAutoFit/>
              </a:bodyPr>
              <a:lstStyle/>
              <a:p>
                <a:pPr marL="257175" indent="-257175" algn="just" fontAlgn="base">
                  <a:lnSpc>
                    <a:spcPct val="150000"/>
                  </a:lnSpc>
                  <a:spcBef>
                    <a:spcPts val="450"/>
                  </a:spcBef>
                  <a:spcAft>
                    <a:spcPts val="990"/>
                  </a:spcAft>
                  <a:buFont typeface="Wingdings" panose="05000000000000000000" pitchFamily="2" charset="2"/>
                  <a:buChar char=""/>
                </a:pPr>
                <a:r>
                  <a:rPr lang="en-US" sz="2100">
                    <a:latin typeface="Times New Roman" panose="02020603050405020304" pitchFamily="18" charset="0"/>
                    <a:ea typeface="Malgun Gothic" panose="020B0503020000020004" pitchFamily="34" charset="-127"/>
                    <a:cs typeface="Times New Roman" panose="02020603050405020304" pitchFamily="18" charset="0"/>
                  </a:rPr>
                  <a:t>Lực cần để cho robot hút vào tường: 26.43N </a:t>
                </a:r>
                <a14:m>
                  <m:oMath xmlns:m="http://schemas.openxmlformats.org/officeDocument/2006/math">
                    <m:r>
                      <a:rPr lang="en-US" sz="2100" i="1">
                        <a:latin typeface="Cambria Math" panose="02040503050406030204" pitchFamily="18" charset="0"/>
                        <a:ea typeface="Malgun Gothic" panose="020B0503020000020004" pitchFamily="34" charset="-127"/>
                        <a:cs typeface="Times New Roman" panose="02020603050405020304" pitchFamily="18" charset="0"/>
                      </a:rPr>
                      <m:t> </m:t>
                    </m:r>
                    <m:r>
                      <a:rPr lang="vi-VN" sz="2100" i="1">
                        <a:latin typeface="Cambria Math" panose="02040503050406030204" pitchFamily="18" charset="0"/>
                        <a:ea typeface="Times New Roman" panose="02020603050405020304" pitchFamily="18" charset="0"/>
                        <a:cs typeface="Times New Roman" panose="02020603050405020304" pitchFamily="18" charset="0"/>
                      </a:rPr>
                      <m:t>⇔  </m:t>
                    </m:r>
                  </m:oMath>
                </a14:m>
                <a:r>
                  <a:rPr lang="vi-VN" sz="2100">
                    <a:latin typeface="Times New Roman" panose="02020603050405020304" pitchFamily="18" charset="0"/>
                    <a:ea typeface="Malgun Gothic" panose="020B0503020000020004" pitchFamily="34" charset="-127"/>
                    <a:cs typeface="Times New Roman" panose="02020603050405020304" pitchFamily="18" charset="0"/>
                  </a:rPr>
                  <a:t> Áp suất bên trong khoang sẽ bị hút ra là </a:t>
                </a:r>
                <a14:m>
                  <m:oMath xmlns:m="http://schemas.openxmlformats.org/officeDocument/2006/math">
                    <m:r>
                      <a:rPr lang="en-US" sz="2100" i="1">
                        <a:latin typeface="Cambria Math" panose="02040503050406030204" pitchFamily="18" charset="0"/>
                        <a:ea typeface="Malgun Gothic" panose="020B0503020000020004" pitchFamily="34" charset="-127"/>
                        <a:cs typeface="Times New Roman" panose="02020603050405020304" pitchFamily="18" charset="0"/>
                      </a:rPr>
                      <m:t>   </m:t>
                    </m:r>
                    <m:r>
                      <a:rPr lang="vi-VN" sz="2100" i="1">
                        <a:latin typeface="Cambria Math" panose="02040503050406030204" pitchFamily="18" charset="0"/>
                        <a:ea typeface="Times New Roman" panose="02020603050405020304" pitchFamily="18" charset="0"/>
                        <a:cs typeface="Times New Roman" panose="02020603050405020304" pitchFamily="18" charset="0"/>
                      </a:rPr>
                      <m:t>𝑝</m:t>
                    </m:r>
                    <m:r>
                      <a:rPr lang="vi-VN" sz="21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100" i="1">
                            <a:latin typeface="Cambria Math" panose="02040503050406030204" pitchFamily="18" charset="0"/>
                            <a:ea typeface="Times New Roman" panose="02020603050405020304" pitchFamily="18" charset="0"/>
                            <a:cs typeface="Times New Roman" panose="02020603050405020304" pitchFamily="18" charset="0"/>
                          </a:rPr>
                        </m:ctrlPr>
                      </m:fPr>
                      <m:num>
                        <m:r>
                          <a:rPr lang="vi-VN" sz="2100" i="1">
                            <a:latin typeface="Cambria Math" panose="02040503050406030204" pitchFamily="18" charset="0"/>
                            <a:ea typeface="Times New Roman" panose="02020603050405020304" pitchFamily="18" charset="0"/>
                            <a:cs typeface="Times New Roman" panose="02020603050405020304" pitchFamily="18" charset="0"/>
                          </a:rPr>
                          <m:t>𝐹</m:t>
                        </m:r>
                      </m:num>
                      <m:den>
                        <m:r>
                          <a:rPr lang="vi-VN" sz="2100" i="1">
                            <a:latin typeface="Cambria Math" panose="02040503050406030204" pitchFamily="18" charset="0"/>
                            <a:ea typeface="Times New Roman" panose="02020603050405020304" pitchFamily="18" charset="0"/>
                            <a:cs typeface="Times New Roman" panose="02020603050405020304" pitchFamily="18" charset="0"/>
                          </a:rPr>
                          <m:t>𝑆</m:t>
                        </m:r>
                      </m:den>
                    </m:f>
                    <m:r>
                      <a:rPr lang="vi-VN" sz="2100" i="1">
                        <a:latin typeface="Cambria Math" panose="02040503050406030204" pitchFamily="18" charset="0"/>
                        <a:ea typeface="Times New Roman" panose="02020603050405020304" pitchFamily="18" charset="0"/>
                        <a:cs typeface="Times New Roman" panose="02020603050405020304" pitchFamily="18" charset="0"/>
                      </a:rPr>
                      <m:t>=660.75 </m:t>
                    </m:r>
                    <m:r>
                      <a:rPr lang="vi-VN" sz="2100" i="1">
                        <a:latin typeface="Cambria Math" panose="02040503050406030204" pitchFamily="18" charset="0"/>
                        <a:ea typeface="Times New Roman" panose="02020603050405020304" pitchFamily="18" charset="0"/>
                        <a:cs typeface="Times New Roman" panose="02020603050405020304" pitchFamily="18" charset="0"/>
                      </a:rPr>
                      <m:t>𝑃𝑎</m:t>
                    </m:r>
                    <m:r>
                      <a:rPr lang="vi-VN" sz="2100" i="1">
                        <a:latin typeface="Cambria Math" panose="02040503050406030204" pitchFamily="18" charset="0"/>
                        <a:ea typeface="Times New Roman" panose="02020603050405020304" pitchFamily="18" charset="0"/>
                        <a:cs typeface="Times New Roman" panose="02020603050405020304" pitchFamily="18" charset="0"/>
                      </a:rPr>
                      <m:t>.</m:t>
                    </m:r>
                  </m:oMath>
                </a14:m>
                <a:r>
                  <a:rPr lang="vi-VN" sz="2100">
                    <a:latin typeface="Times New Roman" panose="02020603050405020304" pitchFamily="18" charset="0"/>
                    <a:ea typeface="Malgun Gothic" panose="020B0503020000020004" pitchFamily="34" charset="-127"/>
                    <a:cs typeface="Times New Roman" panose="02020603050405020304" pitchFamily="18" charset="0"/>
                  </a:rPr>
                  <a:t> =&gt; cần tạo khoang áp suất với áp suất âm từ 700 – 800 Pa</a:t>
                </a:r>
                <a:endParaRPr lang="en-US" sz="1800">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BEBE312-4A09-3088-E010-EB940923C9B3}"/>
                  </a:ext>
                </a:extLst>
              </p:cNvPr>
              <p:cNvSpPr txBox="1">
                <a:spLocks noRot="1" noChangeAspect="1" noMove="1" noResize="1" noEditPoints="1" noAdjustHandles="1" noChangeArrowheads="1" noChangeShapeType="1" noTextEdit="1"/>
              </p:cNvSpPr>
              <p:nvPr/>
            </p:nvSpPr>
            <p:spPr>
              <a:xfrm>
                <a:off x="0" y="3203830"/>
                <a:ext cx="9144000" cy="1692707"/>
              </a:xfrm>
              <a:prstGeom prst="rect">
                <a:avLst/>
              </a:prstGeom>
              <a:blipFill>
                <a:blip r:embed="rId3"/>
                <a:stretch>
                  <a:fillRect l="-667" r="-800" b="-6498"/>
                </a:stretch>
              </a:blipFill>
            </p:spPr>
            <p:txBody>
              <a:bodyPr/>
              <a:lstStyle/>
              <a:p>
                <a:r>
                  <a:rPr lang="en-US">
                    <a:noFill/>
                  </a:rPr>
                  <a:t> </a:t>
                </a:r>
              </a:p>
            </p:txBody>
          </p:sp>
        </mc:Fallback>
      </mc:AlternateContent>
    </p:spTree>
    <p:extLst>
      <p:ext uri="{BB962C8B-B14F-4D97-AF65-F5344CB8AC3E}">
        <p14:creationId xmlns:p14="http://schemas.microsoft.com/office/powerpoint/2010/main" val="3788616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09292"/>
            <a:ext cx="7886700" cy="3996157"/>
          </a:xfrm>
        </p:spPr>
        <p:txBody>
          <a:bodyPr spcFirstLastPara="1" vert="horz" wrap="square" lIns="68580" tIns="34290" rIns="68580" bIns="34290" numCol="1" anchor="t" anchorCtr="0" compatLnSpc="1">
            <a:noAutofit/>
          </a:bodyPr>
          <a:lstStyle/>
          <a:p>
            <a:pPr marL="385763" indent="-385763" defTabSz="685800" eaLnBrk="0" fontAlgn="base" hangingPunct="0">
              <a:lnSpc>
                <a:spcPct val="150000"/>
              </a:lnSpc>
              <a:spcBef>
                <a:spcPct val="20000"/>
              </a:spcBef>
              <a:spcAft>
                <a:spcPct val="0"/>
              </a:spcAft>
              <a:buClrTx/>
              <a:buSzTx/>
              <a:buFont typeface="+mj-lt"/>
              <a:buAutoNum type="arabicPeriod"/>
              <a:defRPr/>
            </a:pPr>
            <a:r>
              <a:rPr lang="vi-VN" sz="2400">
                <a:latin typeface="+mj-lt"/>
              </a:rPr>
              <a:t>Thiết kế mạch điều khiển động cơ</a:t>
            </a:r>
          </a:p>
          <a:p>
            <a:pPr marL="385763" indent="-385763" eaLnBrk="0" fontAlgn="base" hangingPunct="0">
              <a:lnSpc>
                <a:spcPct val="150000"/>
              </a:lnSpc>
              <a:spcBef>
                <a:spcPct val="20000"/>
              </a:spcBef>
              <a:spcAft>
                <a:spcPct val="0"/>
              </a:spcAft>
              <a:buFont typeface="+mj-lt"/>
              <a:buAutoNum type="arabicPeriod"/>
              <a:defRPr/>
            </a:pPr>
            <a:r>
              <a:rPr lang="vi-VN" sz="2400">
                <a:latin typeface="+mj-lt"/>
              </a:rPr>
              <a:t>Thiết kế mạch điều khiển động cơ quạt</a:t>
            </a:r>
          </a:p>
          <a:p>
            <a:pPr marL="385763" indent="-385763" defTabSz="685800" eaLnBrk="0" fontAlgn="base" hangingPunct="0">
              <a:lnSpc>
                <a:spcPct val="150000"/>
              </a:lnSpc>
              <a:spcBef>
                <a:spcPct val="20000"/>
              </a:spcBef>
              <a:spcAft>
                <a:spcPct val="0"/>
              </a:spcAft>
              <a:buClrTx/>
              <a:buSzTx/>
              <a:buFont typeface="+mj-lt"/>
              <a:buAutoNum type="arabicPeriod"/>
              <a:defRPr/>
            </a:pPr>
            <a:r>
              <a:rPr lang="vi-VN" sz="2400" kern="1200">
                <a:solidFill>
                  <a:schemeClr val="tx1"/>
                </a:solidFill>
                <a:latin typeface="+mj-lt"/>
                <a:ea typeface="+mn-ea"/>
                <a:cs typeface="+mn-cs"/>
              </a:rPr>
              <a:t>Thiết kế mạch điều khiển hệ thống (Rx)</a:t>
            </a:r>
          </a:p>
          <a:p>
            <a:pPr marL="385763" indent="-385763" defTabSz="685800" eaLnBrk="0" fontAlgn="base" hangingPunct="0">
              <a:lnSpc>
                <a:spcPct val="150000"/>
              </a:lnSpc>
              <a:spcBef>
                <a:spcPct val="20000"/>
              </a:spcBef>
              <a:spcAft>
                <a:spcPct val="0"/>
              </a:spcAft>
              <a:buClrTx/>
              <a:buSzTx/>
              <a:buFont typeface="+mj-lt"/>
              <a:buAutoNum type="arabicPeriod"/>
              <a:defRPr/>
            </a:pPr>
            <a:r>
              <a:rPr lang="vi-VN" sz="2400">
                <a:latin typeface="+mj-lt"/>
              </a:rPr>
              <a:t>Thiết kế mạch cho bộ phát tín hiệu điều khiển (Tx)</a:t>
            </a:r>
          </a:p>
          <a:p>
            <a:pPr marL="385763" indent="-385763" defTabSz="685800" eaLnBrk="0" fontAlgn="base" hangingPunct="0">
              <a:lnSpc>
                <a:spcPct val="150000"/>
              </a:lnSpc>
              <a:spcBef>
                <a:spcPct val="20000"/>
              </a:spcBef>
              <a:spcAft>
                <a:spcPct val="0"/>
              </a:spcAft>
              <a:buClrTx/>
              <a:buSzTx/>
              <a:buFont typeface="+mj-lt"/>
              <a:buAutoNum type="arabicPeriod"/>
              <a:defRPr/>
            </a:pPr>
            <a:r>
              <a:rPr lang="vi-VN" sz="2400" kern="1200">
                <a:solidFill>
                  <a:schemeClr val="tx1"/>
                </a:solidFill>
                <a:latin typeface="+mj-lt"/>
                <a:ea typeface="+mn-ea"/>
                <a:cs typeface="+mn-cs"/>
              </a:rPr>
              <a:t>Thiết kế mạch nguồn hệ thống</a:t>
            </a:r>
            <a:endParaRPr lang="en-US" sz="2400" kern="1200" dirty="0">
              <a:solidFill>
                <a:schemeClr val="tx1"/>
              </a:solidFill>
              <a:latin typeface="+mj-lt"/>
              <a:ea typeface="+mn-ea"/>
              <a:cs typeface="+mn-cs"/>
            </a:endParaRPr>
          </a:p>
        </p:txBody>
      </p:sp>
      <p:sp>
        <p:nvSpPr>
          <p:cNvPr id="4" name="Date Placeholder 3"/>
          <p:cNvSpPr txBox="1">
            <a:spLocks noGrp="1"/>
          </p:cNvSpPr>
          <p:nvPr>
            <p:ph type="dt" sz="half" idx="2"/>
          </p:nvPr>
        </p:nvSpPr>
        <p:spPr>
          <a:noFill/>
        </p:spPr>
        <p:txBody>
          <a:bodyPr lIns="68580" tIns="34290" rIns="68580" bIns="34290" rtlCol="0" anchor="ctr"/>
          <a:lstStyle/>
          <a:p>
            <a:pPr defTabSz="685800" fontAlgn="base">
              <a:spcBef>
                <a:spcPct val="0"/>
              </a:spcBef>
              <a:spcAft>
                <a:spcPct val="0"/>
              </a:spcAft>
              <a:buClrTx/>
              <a:defRPr/>
            </a:pPr>
            <a:endParaRPr lang="en-US" sz="900" kern="1200">
              <a:solidFill>
                <a:schemeClr val="tx1">
                  <a:tint val="75000"/>
                </a:schemeClr>
              </a:solidFill>
              <a:latin typeface="Arial" panose="020B0604020202020204" pitchFamily="34" charset="0"/>
              <a:ea typeface="+mn-ea"/>
              <a:cs typeface="+mn-cs"/>
            </a:endParaRPr>
          </a:p>
        </p:txBody>
      </p:sp>
      <p:sp>
        <p:nvSpPr>
          <p:cNvPr id="11270" name="Slide Number Placeholder 5"/>
          <p:cNvSpPr txBox="1">
            <a:spLocks noGrp="1"/>
          </p:cNvSpPr>
          <p:nvPr>
            <p:ph type="sldNum" sz="quarter" idx="4"/>
          </p:nvPr>
        </p:nvSpPr>
        <p:spPr>
          <a:noFill/>
          <a:ln>
            <a:noFill/>
          </a:ln>
        </p:spPr>
        <p:txBody>
          <a:bodyPr anchor="ctr" anchorCtr="0"/>
          <a:lstStyle/>
          <a:p>
            <a:pPr algn="r">
              <a:spcBef>
                <a:spcPct val="0"/>
              </a:spcBef>
            </a:pPr>
            <a:endParaRPr lang="en-US" altLang="en-US" sz="900" dirty="0">
              <a:solidFill>
                <a:srgbClr val="898989"/>
              </a:solidFill>
              <a:latin typeface="Arial" panose="020B0604020202020204" pitchFamily="34" charset="0"/>
            </a:endParaRPr>
          </a:p>
        </p:txBody>
      </p:sp>
      <p:sp>
        <p:nvSpPr>
          <p:cNvPr id="2" name="Rectangles 3">
            <a:extLst>
              <a:ext uri="{FF2B5EF4-FFF2-40B4-BE49-F238E27FC236}">
                <a16:creationId xmlns:a16="http://schemas.microsoft.com/office/drawing/2014/main" id="{806DBE17-02FB-8550-DEC0-8D1AADADF3A5}"/>
              </a:ext>
            </a:extLst>
          </p:cNvPr>
          <p:cNvSpPr/>
          <p:nvPr/>
        </p:nvSpPr>
        <p:spPr>
          <a:xfrm>
            <a:off x="-886385" y="256404"/>
            <a:ext cx="7753350" cy="553998"/>
          </a:xfrm>
          <a:prstGeom prst="rect">
            <a:avLst/>
          </a:prstGeom>
          <a:noFill/>
          <a:ln>
            <a:noFill/>
          </a:ln>
        </p:spPr>
        <p:txBody>
          <a:bodyPr wrap="square" rtlCol="0" anchor="t">
            <a:spAutoFit/>
          </a:bodyPr>
          <a:lstStyle/>
          <a:p>
            <a:pPr algn="ctr"/>
            <a:r>
              <a:rPr lang="vi-VN" altLang="en-US" sz="3000" b="1">
                <a:solidFill>
                  <a:schemeClr val="accent1"/>
                </a:solidFill>
                <a:effectLst>
                  <a:outerShdw blurRad="38100" dist="25400" dir="5400000" algn="ctr" rotWithShape="0">
                    <a:srgbClr val="6E747A">
                      <a:alpha val="43000"/>
                    </a:srgbClr>
                  </a:outerShdw>
                </a:effectLst>
              </a:rPr>
              <a:t>4 Thiết kế phần cứng</a:t>
            </a:r>
          </a:p>
        </p:txBody>
      </p:sp>
    </p:spTree>
    <p:extLst>
      <p:ext uri="{BB962C8B-B14F-4D97-AF65-F5344CB8AC3E}">
        <p14:creationId xmlns:p14="http://schemas.microsoft.com/office/powerpoint/2010/main" val="1795786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txBox="1">
            <a:spLocks noGrp="1"/>
          </p:cNvSpPr>
          <p:nvPr>
            <p:ph type="dt" sz="half" idx="2"/>
          </p:nvPr>
        </p:nvSpPr>
        <p:spPr>
          <a:noFill/>
        </p:spPr>
        <p:txBody>
          <a:bodyPr lIns="68580" tIns="34290" rIns="68580" bIns="34290" rtlCol="0" anchor="ctr"/>
          <a:lstStyle/>
          <a:p>
            <a:pPr defTabSz="685800" fontAlgn="base">
              <a:spcBef>
                <a:spcPct val="0"/>
              </a:spcBef>
              <a:spcAft>
                <a:spcPct val="0"/>
              </a:spcAft>
              <a:buClrTx/>
              <a:defRPr/>
            </a:pPr>
            <a:endParaRPr lang="en-US" sz="900" kern="1200">
              <a:solidFill>
                <a:schemeClr val="tx1">
                  <a:tint val="75000"/>
                </a:schemeClr>
              </a:solidFill>
              <a:latin typeface="Arial" panose="020B0604020202020204" pitchFamily="34" charset="0"/>
              <a:ea typeface="+mn-ea"/>
              <a:cs typeface="+mn-cs"/>
            </a:endParaRPr>
          </a:p>
        </p:txBody>
      </p:sp>
      <p:sp>
        <p:nvSpPr>
          <p:cNvPr id="11270" name="Slide Number Placeholder 5"/>
          <p:cNvSpPr txBox="1">
            <a:spLocks noGrp="1"/>
          </p:cNvSpPr>
          <p:nvPr>
            <p:ph type="sldNum" sz="quarter" idx="4"/>
          </p:nvPr>
        </p:nvSpPr>
        <p:spPr>
          <a:noFill/>
          <a:ln>
            <a:noFill/>
          </a:ln>
        </p:spPr>
        <p:txBody>
          <a:bodyPr anchor="ctr" anchorCtr="0"/>
          <a:lstStyle/>
          <a:p>
            <a:pPr algn="r">
              <a:spcBef>
                <a:spcPct val="0"/>
              </a:spcBef>
            </a:pPr>
            <a:endParaRPr lang="en-US" altLang="en-US" sz="900" dirty="0">
              <a:solidFill>
                <a:srgbClr val="898989"/>
              </a:solidFill>
              <a:latin typeface="Arial" panose="020B0604020202020204" pitchFamily="34" charset="0"/>
            </a:endParaRPr>
          </a:p>
        </p:txBody>
      </p:sp>
      <p:sp>
        <p:nvSpPr>
          <p:cNvPr id="2" name="Rectangles 3">
            <a:extLst>
              <a:ext uri="{FF2B5EF4-FFF2-40B4-BE49-F238E27FC236}">
                <a16:creationId xmlns:a16="http://schemas.microsoft.com/office/drawing/2014/main" id="{806DBE17-02FB-8550-DEC0-8D1AADADF3A5}"/>
              </a:ext>
            </a:extLst>
          </p:cNvPr>
          <p:cNvSpPr/>
          <p:nvPr/>
        </p:nvSpPr>
        <p:spPr>
          <a:xfrm>
            <a:off x="1156885" y="270521"/>
            <a:ext cx="7068959" cy="553998"/>
          </a:xfrm>
          <a:prstGeom prst="rect">
            <a:avLst/>
          </a:prstGeom>
          <a:noFill/>
          <a:ln>
            <a:noFill/>
          </a:ln>
        </p:spPr>
        <p:txBody>
          <a:bodyPr wrap="square" rtlCol="0" anchor="t">
            <a:spAutoFit/>
          </a:bodyPr>
          <a:lstStyle/>
          <a:p>
            <a:pPr algn="ctr"/>
            <a:r>
              <a:rPr lang="vi-VN" altLang="en-US" sz="3000" b="1">
                <a:solidFill>
                  <a:schemeClr val="accent1"/>
                </a:solidFill>
                <a:effectLst>
                  <a:outerShdw blurRad="38100" dist="25400" dir="5400000" algn="ctr" rotWithShape="0">
                    <a:srgbClr val="6E747A">
                      <a:alpha val="43000"/>
                    </a:srgbClr>
                  </a:outerShdw>
                </a:effectLst>
              </a:rPr>
              <a:t>Sơ đồ kết nối phần cứng tổng quát</a:t>
            </a:r>
          </a:p>
        </p:txBody>
      </p:sp>
      <p:sp>
        <p:nvSpPr>
          <p:cNvPr id="8" name="Rectangle: Rounded Corners 7">
            <a:extLst>
              <a:ext uri="{FF2B5EF4-FFF2-40B4-BE49-F238E27FC236}">
                <a16:creationId xmlns:a16="http://schemas.microsoft.com/office/drawing/2014/main" id="{7124375C-9C9E-8771-73A6-8D9F9499A6B9}"/>
              </a:ext>
            </a:extLst>
          </p:cNvPr>
          <p:cNvSpPr/>
          <p:nvPr/>
        </p:nvSpPr>
        <p:spPr>
          <a:xfrm>
            <a:off x="333249" y="4037884"/>
            <a:ext cx="749300" cy="158659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1050"/>
              <a:t>Bộ phát tín hiệu điều khiển (Tx)</a:t>
            </a:r>
            <a:endParaRPr lang="en-US" sz="1050"/>
          </a:p>
        </p:txBody>
      </p:sp>
      <p:sp>
        <p:nvSpPr>
          <p:cNvPr id="9" name="Rectangle: Rounded Corners 8">
            <a:extLst>
              <a:ext uri="{FF2B5EF4-FFF2-40B4-BE49-F238E27FC236}">
                <a16:creationId xmlns:a16="http://schemas.microsoft.com/office/drawing/2014/main" id="{5BA3D1E2-2718-5B95-151D-3A20049A4F84}"/>
              </a:ext>
            </a:extLst>
          </p:cNvPr>
          <p:cNvSpPr/>
          <p:nvPr/>
        </p:nvSpPr>
        <p:spPr>
          <a:xfrm>
            <a:off x="5768806" y="2513014"/>
            <a:ext cx="3350048" cy="44291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50"/>
              <a:t>Mạch nguồn</a:t>
            </a:r>
            <a:endParaRPr lang="en-US" sz="1050"/>
          </a:p>
        </p:txBody>
      </p:sp>
      <p:sp>
        <p:nvSpPr>
          <p:cNvPr id="10" name="Rectangle: Rounded Corners 9">
            <a:extLst>
              <a:ext uri="{FF2B5EF4-FFF2-40B4-BE49-F238E27FC236}">
                <a16:creationId xmlns:a16="http://schemas.microsoft.com/office/drawing/2014/main" id="{80546CDB-45EF-2840-2DAB-1B8FD5C74922}"/>
              </a:ext>
            </a:extLst>
          </p:cNvPr>
          <p:cNvSpPr/>
          <p:nvPr/>
        </p:nvSpPr>
        <p:spPr>
          <a:xfrm>
            <a:off x="5768805" y="3244476"/>
            <a:ext cx="907076" cy="2756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50"/>
              <a:t>Mạch điều khiển hệ thống (Rx)</a:t>
            </a:r>
            <a:endParaRPr lang="en-US" sz="1050"/>
          </a:p>
        </p:txBody>
      </p:sp>
      <p:sp>
        <p:nvSpPr>
          <p:cNvPr id="11" name="Rectangle: Rounded Corners 10">
            <a:extLst>
              <a:ext uri="{FF2B5EF4-FFF2-40B4-BE49-F238E27FC236}">
                <a16:creationId xmlns:a16="http://schemas.microsoft.com/office/drawing/2014/main" id="{B72A951D-D397-A11B-453A-F1EE214CA97C}"/>
              </a:ext>
            </a:extLst>
          </p:cNvPr>
          <p:cNvSpPr/>
          <p:nvPr/>
        </p:nvSpPr>
        <p:spPr>
          <a:xfrm>
            <a:off x="1571498" y="4488282"/>
            <a:ext cx="1066800" cy="685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1050"/>
              <a:t>NRF24L01</a:t>
            </a:r>
            <a:endParaRPr lang="en-US" sz="1050"/>
          </a:p>
        </p:txBody>
      </p:sp>
      <p:pic>
        <p:nvPicPr>
          <p:cNvPr id="12" name="Picture 2" descr="Rf Signal Wave Clip Art at Clker.com - vector clip art online, royalty free  &amp; public domain">
            <a:extLst>
              <a:ext uri="{FF2B5EF4-FFF2-40B4-BE49-F238E27FC236}">
                <a16:creationId xmlns:a16="http://schemas.microsoft.com/office/drawing/2014/main" id="{D1D2D078-663B-F63E-BA61-D051AE3443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8153" y="4578419"/>
            <a:ext cx="273898" cy="5055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3473BE81-0FFF-87DB-4D76-E3E4660DB887}"/>
              </a:ext>
            </a:extLst>
          </p:cNvPr>
          <p:cNvSpPr/>
          <p:nvPr/>
        </p:nvSpPr>
        <p:spPr>
          <a:xfrm>
            <a:off x="4068317" y="4544638"/>
            <a:ext cx="1066800" cy="685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50"/>
              <a:t>NRF24L01</a:t>
            </a:r>
            <a:endParaRPr lang="en-US" sz="1050"/>
          </a:p>
        </p:txBody>
      </p:sp>
      <p:sp>
        <p:nvSpPr>
          <p:cNvPr id="14" name="Arrow: Left-Right 13">
            <a:extLst>
              <a:ext uri="{FF2B5EF4-FFF2-40B4-BE49-F238E27FC236}">
                <a16:creationId xmlns:a16="http://schemas.microsoft.com/office/drawing/2014/main" id="{0FE093AB-7C73-0682-F0ED-1ACAEDCAEDF1}"/>
              </a:ext>
            </a:extLst>
          </p:cNvPr>
          <p:cNvSpPr/>
          <p:nvPr/>
        </p:nvSpPr>
        <p:spPr>
          <a:xfrm>
            <a:off x="3110442" y="4682814"/>
            <a:ext cx="533400" cy="36347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5" name="Picture 2" descr="Rf Signal Wave Clip Art at Clker.com - vector clip art online, royalty free  &amp; public domain">
            <a:extLst>
              <a:ext uri="{FF2B5EF4-FFF2-40B4-BE49-F238E27FC236}">
                <a16:creationId xmlns:a16="http://schemas.microsoft.com/office/drawing/2014/main" id="{9152BCB8-2C90-3F7E-2267-322209AF27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706029" y="4634774"/>
            <a:ext cx="273898" cy="50552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0594162-9805-C531-C498-520A60CBF920}"/>
              </a:ext>
            </a:extLst>
          </p:cNvPr>
          <p:cNvSpPr/>
          <p:nvPr/>
        </p:nvSpPr>
        <p:spPr>
          <a:xfrm>
            <a:off x="7182898" y="3543237"/>
            <a:ext cx="1376172" cy="685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50"/>
              <a:t>Mạch điều khiển động cơ di chuyển 1</a:t>
            </a:r>
            <a:endParaRPr lang="en-US" sz="1050"/>
          </a:p>
        </p:txBody>
      </p:sp>
      <p:sp>
        <p:nvSpPr>
          <p:cNvPr id="17" name="Rectangle: Rounded Corners 16">
            <a:extLst>
              <a:ext uri="{FF2B5EF4-FFF2-40B4-BE49-F238E27FC236}">
                <a16:creationId xmlns:a16="http://schemas.microsoft.com/office/drawing/2014/main" id="{94BBE72D-FF13-195D-CB13-0E3825545EAC}"/>
              </a:ext>
            </a:extLst>
          </p:cNvPr>
          <p:cNvSpPr/>
          <p:nvPr/>
        </p:nvSpPr>
        <p:spPr>
          <a:xfrm>
            <a:off x="7182898" y="4458027"/>
            <a:ext cx="1376172" cy="685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50"/>
              <a:t>Mạch điều khiển động cơ di chuyển 2</a:t>
            </a:r>
            <a:endParaRPr lang="en-US" sz="1050"/>
          </a:p>
        </p:txBody>
      </p:sp>
      <p:sp>
        <p:nvSpPr>
          <p:cNvPr id="18" name="Rectangle: Rounded Corners 17">
            <a:extLst>
              <a:ext uri="{FF2B5EF4-FFF2-40B4-BE49-F238E27FC236}">
                <a16:creationId xmlns:a16="http://schemas.microsoft.com/office/drawing/2014/main" id="{4BFDD4F1-FE99-5C96-636C-DB51F135507C}"/>
              </a:ext>
            </a:extLst>
          </p:cNvPr>
          <p:cNvSpPr/>
          <p:nvPr/>
        </p:nvSpPr>
        <p:spPr>
          <a:xfrm>
            <a:off x="7182899" y="5314950"/>
            <a:ext cx="1376171" cy="685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50"/>
              <a:t>Mạch điều khiển động cơ quạt</a:t>
            </a:r>
            <a:endParaRPr lang="en-US" sz="1050"/>
          </a:p>
        </p:txBody>
      </p:sp>
      <p:sp>
        <p:nvSpPr>
          <p:cNvPr id="19" name="Arrow: Right 18">
            <a:extLst>
              <a:ext uri="{FF2B5EF4-FFF2-40B4-BE49-F238E27FC236}">
                <a16:creationId xmlns:a16="http://schemas.microsoft.com/office/drawing/2014/main" id="{AB9D9717-4AEC-5033-8FEB-F2BF71D7A991}"/>
              </a:ext>
            </a:extLst>
          </p:cNvPr>
          <p:cNvSpPr/>
          <p:nvPr/>
        </p:nvSpPr>
        <p:spPr>
          <a:xfrm>
            <a:off x="6675881" y="3719453"/>
            <a:ext cx="507017" cy="3634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a:p>
        </p:txBody>
      </p:sp>
      <p:sp>
        <p:nvSpPr>
          <p:cNvPr id="20" name="Arrow: Right 19">
            <a:extLst>
              <a:ext uri="{FF2B5EF4-FFF2-40B4-BE49-F238E27FC236}">
                <a16:creationId xmlns:a16="http://schemas.microsoft.com/office/drawing/2014/main" id="{84B881B5-AF33-BFB5-38C2-84CACCB85727}"/>
              </a:ext>
            </a:extLst>
          </p:cNvPr>
          <p:cNvSpPr/>
          <p:nvPr/>
        </p:nvSpPr>
        <p:spPr>
          <a:xfrm>
            <a:off x="6683606" y="4640332"/>
            <a:ext cx="499292" cy="3634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a:p>
        </p:txBody>
      </p:sp>
      <p:sp>
        <p:nvSpPr>
          <p:cNvPr id="21" name="Arrow: Right 20">
            <a:extLst>
              <a:ext uri="{FF2B5EF4-FFF2-40B4-BE49-F238E27FC236}">
                <a16:creationId xmlns:a16="http://schemas.microsoft.com/office/drawing/2014/main" id="{14D3E0DD-A242-2D93-E414-433EC517B9F2}"/>
              </a:ext>
            </a:extLst>
          </p:cNvPr>
          <p:cNvSpPr/>
          <p:nvPr/>
        </p:nvSpPr>
        <p:spPr>
          <a:xfrm>
            <a:off x="6675881" y="5476113"/>
            <a:ext cx="507017" cy="3634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a:p>
        </p:txBody>
      </p:sp>
      <p:sp>
        <p:nvSpPr>
          <p:cNvPr id="22" name="Arrow: Right 21">
            <a:extLst>
              <a:ext uri="{FF2B5EF4-FFF2-40B4-BE49-F238E27FC236}">
                <a16:creationId xmlns:a16="http://schemas.microsoft.com/office/drawing/2014/main" id="{CECAE61F-BAA2-864C-1213-8797521CCC5A}"/>
              </a:ext>
            </a:extLst>
          </p:cNvPr>
          <p:cNvSpPr/>
          <p:nvPr/>
        </p:nvSpPr>
        <p:spPr>
          <a:xfrm rot="5400000">
            <a:off x="6078068" y="2918464"/>
            <a:ext cx="288549" cy="3634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a:p>
        </p:txBody>
      </p:sp>
      <p:sp>
        <p:nvSpPr>
          <p:cNvPr id="23" name="Rectangle: Rounded Corners 22">
            <a:extLst>
              <a:ext uri="{FF2B5EF4-FFF2-40B4-BE49-F238E27FC236}">
                <a16:creationId xmlns:a16="http://schemas.microsoft.com/office/drawing/2014/main" id="{B176F095-5590-373F-A78E-EA372EC7A9AC}"/>
              </a:ext>
            </a:extLst>
          </p:cNvPr>
          <p:cNvSpPr/>
          <p:nvPr/>
        </p:nvSpPr>
        <p:spPr>
          <a:xfrm>
            <a:off x="110744" y="1399499"/>
            <a:ext cx="1226144" cy="685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1050">
                <a:ln w="0"/>
                <a:solidFill>
                  <a:schemeClr val="tx1"/>
                </a:solidFill>
                <a:effectLst>
                  <a:outerShdw blurRad="38100" dist="19050" dir="2700000" algn="tl" rotWithShape="0">
                    <a:schemeClr val="dk1">
                      <a:alpha val="40000"/>
                    </a:schemeClr>
                  </a:outerShdw>
                </a:effectLst>
              </a:rPr>
              <a:t>PIN 2S 8.4V</a:t>
            </a:r>
            <a:endParaRPr lang="en-US" sz="1050"/>
          </a:p>
        </p:txBody>
      </p:sp>
      <p:sp>
        <p:nvSpPr>
          <p:cNvPr id="24" name="Arrow: Down 23">
            <a:extLst>
              <a:ext uri="{FF2B5EF4-FFF2-40B4-BE49-F238E27FC236}">
                <a16:creationId xmlns:a16="http://schemas.microsoft.com/office/drawing/2014/main" id="{FA437178-ED3E-A550-4587-53F007C829B2}"/>
              </a:ext>
            </a:extLst>
          </p:cNvPr>
          <p:cNvSpPr/>
          <p:nvPr/>
        </p:nvSpPr>
        <p:spPr>
          <a:xfrm>
            <a:off x="526162" y="2088512"/>
            <a:ext cx="363474" cy="194937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50"/>
          </a:p>
        </p:txBody>
      </p:sp>
      <p:sp>
        <p:nvSpPr>
          <p:cNvPr id="25" name="Arrow: Left-Right 24">
            <a:extLst>
              <a:ext uri="{FF2B5EF4-FFF2-40B4-BE49-F238E27FC236}">
                <a16:creationId xmlns:a16="http://schemas.microsoft.com/office/drawing/2014/main" id="{563D56AD-1758-34DE-A620-715F0B714095}"/>
              </a:ext>
            </a:extLst>
          </p:cNvPr>
          <p:cNvSpPr/>
          <p:nvPr/>
        </p:nvSpPr>
        <p:spPr>
          <a:xfrm>
            <a:off x="1082635" y="4649445"/>
            <a:ext cx="508508" cy="363474"/>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50"/>
          </a:p>
        </p:txBody>
      </p:sp>
      <p:sp>
        <p:nvSpPr>
          <p:cNvPr id="26" name="Arrow: Left-Right 25">
            <a:extLst>
              <a:ext uri="{FF2B5EF4-FFF2-40B4-BE49-F238E27FC236}">
                <a16:creationId xmlns:a16="http://schemas.microsoft.com/office/drawing/2014/main" id="{2AF1B7E2-C050-6276-B0FF-7B79B6611BC4}"/>
              </a:ext>
            </a:extLst>
          </p:cNvPr>
          <p:cNvSpPr/>
          <p:nvPr/>
        </p:nvSpPr>
        <p:spPr>
          <a:xfrm>
            <a:off x="5158401" y="4682814"/>
            <a:ext cx="610405" cy="363474"/>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a:p>
        </p:txBody>
      </p:sp>
      <p:sp>
        <p:nvSpPr>
          <p:cNvPr id="27" name="Rectangle: Rounded Corners 26">
            <a:extLst>
              <a:ext uri="{FF2B5EF4-FFF2-40B4-BE49-F238E27FC236}">
                <a16:creationId xmlns:a16="http://schemas.microsoft.com/office/drawing/2014/main" id="{4D1934F1-B9A4-89D2-6415-6DF475985EC1}"/>
              </a:ext>
            </a:extLst>
          </p:cNvPr>
          <p:cNvSpPr/>
          <p:nvPr/>
        </p:nvSpPr>
        <p:spPr>
          <a:xfrm>
            <a:off x="5768805" y="1436081"/>
            <a:ext cx="3340819" cy="685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50">
                <a:ln w="0"/>
                <a:solidFill>
                  <a:schemeClr val="tx1"/>
                </a:solidFill>
                <a:effectLst>
                  <a:outerShdw blurRad="38100" dist="19050" dir="2700000" algn="tl" rotWithShape="0">
                    <a:schemeClr val="dk1">
                      <a:alpha val="40000"/>
                    </a:schemeClr>
                  </a:outerShdw>
                </a:effectLst>
              </a:rPr>
              <a:t>PIN 6S 25.2 V</a:t>
            </a:r>
            <a:endParaRPr lang="en-US" sz="1050"/>
          </a:p>
        </p:txBody>
      </p:sp>
      <p:sp>
        <p:nvSpPr>
          <p:cNvPr id="28" name="Arrow: Bent-Up 27">
            <a:extLst>
              <a:ext uri="{FF2B5EF4-FFF2-40B4-BE49-F238E27FC236}">
                <a16:creationId xmlns:a16="http://schemas.microsoft.com/office/drawing/2014/main" id="{D3C9D79E-6890-9DFB-A378-1BDB4EB3B73C}"/>
              </a:ext>
            </a:extLst>
          </p:cNvPr>
          <p:cNvSpPr/>
          <p:nvPr/>
        </p:nvSpPr>
        <p:spPr>
          <a:xfrm rot="16200000" flipH="1">
            <a:off x="7370748" y="4144249"/>
            <a:ext cx="2883661" cy="507017"/>
          </a:xfrm>
          <a:prstGeom prst="ben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a:p>
        </p:txBody>
      </p:sp>
      <p:sp>
        <p:nvSpPr>
          <p:cNvPr id="29" name="Arrow: Right 28">
            <a:extLst>
              <a:ext uri="{FF2B5EF4-FFF2-40B4-BE49-F238E27FC236}">
                <a16:creationId xmlns:a16="http://schemas.microsoft.com/office/drawing/2014/main" id="{E204F041-BD47-1F00-77B9-7D852E3F92DC}"/>
              </a:ext>
            </a:extLst>
          </p:cNvPr>
          <p:cNvSpPr/>
          <p:nvPr/>
        </p:nvSpPr>
        <p:spPr>
          <a:xfrm rot="10800000">
            <a:off x="8559069" y="4671950"/>
            <a:ext cx="377434" cy="238497"/>
          </a:xfrm>
          <a:prstGeom prst="rightArrow">
            <a:avLst>
              <a:gd name="adj1" fmla="val 38208"/>
              <a:gd name="adj2" fmla="val 5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a:p>
        </p:txBody>
      </p:sp>
      <p:sp>
        <p:nvSpPr>
          <p:cNvPr id="30" name="Arrow: Right 29">
            <a:extLst>
              <a:ext uri="{FF2B5EF4-FFF2-40B4-BE49-F238E27FC236}">
                <a16:creationId xmlns:a16="http://schemas.microsoft.com/office/drawing/2014/main" id="{439433AB-0AEE-DE41-97E8-1DA35CC6C7BD}"/>
              </a:ext>
            </a:extLst>
          </p:cNvPr>
          <p:cNvSpPr/>
          <p:nvPr/>
        </p:nvSpPr>
        <p:spPr>
          <a:xfrm rot="10800000">
            <a:off x="8559069" y="3781941"/>
            <a:ext cx="377434" cy="238497"/>
          </a:xfrm>
          <a:prstGeom prst="rightArrow">
            <a:avLst>
              <a:gd name="adj1" fmla="val 38208"/>
              <a:gd name="adj2" fmla="val 5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a:p>
        </p:txBody>
      </p:sp>
      <p:sp>
        <p:nvSpPr>
          <p:cNvPr id="31" name="Arrow: Right 30">
            <a:extLst>
              <a:ext uri="{FF2B5EF4-FFF2-40B4-BE49-F238E27FC236}">
                <a16:creationId xmlns:a16="http://schemas.microsoft.com/office/drawing/2014/main" id="{A3DEA86E-AC83-5235-5536-01B5422421D4}"/>
              </a:ext>
            </a:extLst>
          </p:cNvPr>
          <p:cNvSpPr/>
          <p:nvPr/>
        </p:nvSpPr>
        <p:spPr>
          <a:xfrm rot="5400000">
            <a:off x="7235264" y="2144094"/>
            <a:ext cx="407900" cy="36347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a:p>
        </p:txBody>
      </p:sp>
    </p:spTree>
    <p:extLst>
      <p:ext uri="{BB962C8B-B14F-4D97-AF65-F5344CB8AC3E}">
        <p14:creationId xmlns:p14="http://schemas.microsoft.com/office/powerpoint/2010/main" val="2871345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263847" y="328676"/>
            <a:ext cx="6616303" cy="506016"/>
          </a:xfrm>
        </p:spPr>
        <p:txBody>
          <a:bodyPr spcFirstLastPara="1" vert="horz" wrap="square" lIns="68580" tIns="34290" rIns="68580" bIns="34290" numCol="1" rtlCol="0" anchor="ctr" anchorCtr="0" compatLnSpc="1">
            <a:normAutofit fontScale="90000"/>
          </a:bodyPr>
          <a:lstStyle/>
          <a:p>
            <a:pPr algn="ctr" eaLnBrk="1" hangingPunct="1"/>
            <a:r>
              <a:rPr lang="en-US" sz="3000" b="1" dirty="0">
                <a:solidFill>
                  <a:srgbClr val="3376C7"/>
                </a:solidFill>
                <a:latin typeface="Arial" panose="020B0604020202020204" pitchFamily="34" charset="0"/>
                <a:cs typeface="Arial" panose="020B0604020202020204" pitchFamily="34" charset="0"/>
              </a:rPr>
              <a:t>4</a:t>
            </a:r>
            <a:r>
              <a:rPr sz="3000" b="1" dirty="0">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1</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a:t>
            </a:r>
            <a:endParaRPr lang="vi-VN" sz="3000" b="1" dirty="0">
              <a:solidFill>
                <a:srgbClr val="3376C7"/>
              </a:solidFill>
              <a:latin typeface="Arial" panose="020B0604020202020204" pitchFamily="34" charset="0"/>
              <a:cs typeface="Arial" panose="020B0604020202020204" pitchFamily="34" charset="0"/>
            </a:endParaRPr>
          </a:p>
        </p:txBody>
      </p:sp>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13</a:t>
            </a:fld>
            <a:endParaRPr lang="en-US" altLang="en-US" sz="900" dirty="0">
              <a:solidFill>
                <a:srgbClr val="898989"/>
              </a:solidFill>
              <a:latin typeface="Arial" panose="020B0604020202020204" pitchFamily="34" charset="0"/>
            </a:endParaRPr>
          </a:p>
        </p:txBody>
      </p:sp>
      <p:sp>
        <p:nvSpPr>
          <p:cNvPr id="8" name="TextBox 7">
            <a:extLst>
              <a:ext uri="{FF2B5EF4-FFF2-40B4-BE49-F238E27FC236}">
                <a16:creationId xmlns:a16="http://schemas.microsoft.com/office/drawing/2014/main" id="{60718369-986E-3420-2983-2DF5F6457CE7}"/>
              </a:ext>
            </a:extLst>
          </p:cNvPr>
          <p:cNvSpPr txBox="1"/>
          <p:nvPr/>
        </p:nvSpPr>
        <p:spPr>
          <a:xfrm>
            <a:off x="2873346" y="2570816"/>
            <a:ext cx="6173987" cy="2626360"/>
          </a:xfrm>
          <a:prstGeom prst="rect">
            <a:avLst/>
          </a:prstGeom>
          <a:noFill/>
        </p:spPr>
        <p:txBody>
          <a:bodyPr wrap="square">
            <a:spAutoFit/>
          </a:bodyPr>
          <a:lstStyle/>
          <a:p>
            <a:pPr marL="257175" indent="-257175" algn="just" fontAlgn="base">
              <a:spcBef>
                <a:spcPts val="900"/>
              </a:spcBef>
              <a:spcAft>
                <a:spcPts val="750"/>
              </a:spcAft>
              <a:buSzPts val="1200"/>
              <a:buFont typeface="Wingdings" panose="05000000000000000000" pitchFamily="2" charset="2"/>
              <a:buChar char="ü"/>
            </a:pPr>
            <a:r>
              <a:rPr lang="vi-VN" sz="1800">
                <a:latin typeface="Times New Roman" panose="02020603050405020304" pitchFamily="18" charset="0"/>
                <a:ea typeface="Times New Roman" panose="02020603050405020304" pitchFamily="18" charset="0"/>
                <a:cs typeface="Times New Roman" panose="02020603050405020304" pitchFamily="18" charset="0"/>
              </a:rPr>
              <a:t>Điện áp cấp đầu vào: 12 VDC</a:t>
            </a:r>
          </a:p>
          <a:p>
            <a:pPr marL="257175" indent="-257175" algn="just" fontAlgn="base">
              <a:spcBef>
                <a:spcPts val="900"/>
              </a:spcBef>
              <a:spcAft>
                <a:spcPts val="750"/>
              </a:spcAft>
              <a:buSzPts val="1200"/>
              <a:buFont typeface="Wingdings" panose="05000000000000000000" pitchFamily="2" charset="2"/>
              <a:buChar char="ü"/>
            </a:pPr>
            <a:r>
              <a:rPr lang="en-US" sz="1800">
                <a:latin typeface="Times New Roman" panose="02020603050405020304" pitchFamily="18" charset="0"/>
                <a:cs typeface="Times New Roman" panose="02020603050405020304" pitchFamily="18" charset="0"/>
              </a:rPr>
              <a:t>Tốc độ không tải: </a:t>
            </a:r>
            <a:r>
              <a:rPr lang="vi-VN" sz="1800">
                <a:latin typeface="Times New Roman" panose="02020603050405020304" pitchFamily="18" charset="0"/>
                <a:cs typeface="Times New Roman" panose="02020603050405020304" pitchFamily="18" charset="0"/>
              </a:rPr>
              <a:t>58</a:t>
            </a:r>
            <a:r>
              <a:rPr lang="en-US" sz="1800">
                <a:latin typeface="Times New Roman" panose="02020603050405020304" pitchFamily="18" charset="0"/>
                <a:cs typeface="Times New Roman" panose="02020603050405020304" pitchFamily="18" charset="0"/>
              </a:rPr>
              <a:t>RPM (</a:t>
            </a:r>
            <a:r>
              <a:rPr lang="vi-VN" sz="1800">
                <a:latin typeface="Times New Roman" panose="02020603050405020304" pitchFamily="18" charset="0"/>
                <a:cs typeface="Times New Roman" panose="02020603050405020304" pitchFamily="18" charset="0"/>
              </a:rPr>
              <a:t>58</a:t>
            </a:r>
            <a:r>
              <a:rPr lang="en-US" sz="1800">
                <a:latin typeface="Times New Roman" panose="02020603050405020304" pitchFamily="18" charset="0"/>
                <a:cs typeface="Times New Roman" panose="02020603050405020304" pitchFamily="18" charset="0"/>
              </a:rPr>
              <a:t> vòng 1 phút)</a:t>
            </a:r>
            <a:endParaRPr lang="vi-VN" sz="18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fontAlgn="base">
              <a:spcBef>
                <a:spcPts val="900"/>
              </a:spcBef>
              <a:spcAft>
                <a:spcPts val="750"/>
              </a:spcAft>
              <a:buSzPts val="1200"/>
              <a:buFont typeface="Wingdings" panose="05000000000000000000" pitchFamily="2" charset="2"/>
              <a:buChar char="ü"/>
            </a:pPr>
            <a:r>
              <a:rPr lang="vi-VN" sz="1800">
                <a:latin typeface="Times New Roman" panose="02020603050405020304" pitchFamily="18" charset="0"/>
                <a:ea typeface="Times New Roman" panose="02020603050405020304" pitchFamily="18" charset="0"/>
                <a:cs typeface="Times New Roman" panose="02020603050405020304" pitchFamily="18" charset="0"/>
              </a:rPr>
              <a:t>Dòng điện đầu ra tối đa khi có tải và không tải lần lượt là 1.3A và 0.75A </a:t>
            </a:r>
          </a:p>
          <a:p>
            <a:pPr marL="257175" indent="-257175" algn="just" fontAlgn="base">
              <a:spcBef>
                <a:spcPts val="900"/>
              </a:spcBef>
              <a:spcAft>
                <a:spcPts val="750"/>
              </a:spcAft>
              <a:buSzPts val="1200"/>
              <a:buFont typeface="Wingdings" panose="05000000000000000000" pitchFamily="2" charset="2"/>
              <a:buChar char="ü"/>
            </a:pPr>
            <a:r>
              <a:rPr lang="vi-VN" sz="1800">
                <a:latin typeface="Times New Roman" panose="02020603050405020304" pitchFamily="18" charset="0"/>
                <a:ea typeface="Times New Roman" panose="02020603050405020304" pitchFamily="18" charset="0"/>
                <a:cs typeface="Times New Roman" panose="02020603050405020304" pitchFamily="18" charset="0"/>
              </a:rPr>
              <a:t>Lực kéo Moment định mức là 4kg.cm</a:t>
            </a:r>
          </a:p>
          <a:p>
            <a:pPr marL="257175" indent="-257175" algn="just" fontAlgn="base">
              <a:spcBef>
                <a:spcPts val="900"/>
              </a:spcBef>
              <a:spcAft>
                <a:spcPts val="750"/>
              </a:spcAft>
              <a:buSzPts val="1200"/>
              <a:buFont typeface="Wingdings" panose="05000000000000000000" pitchFamily="2" charset="2"/>
              <a:buChar char="ü"/>
            </a:pPr>
            <a:r>
              <a:rPr lang="vi-VN" sz="1800">
                <a:latin typeface="Times New Roman" panose="02020603050405020304" pitchFamily="18" charset="0"/>
                <a:ea typeface="Times New Roman" panose="02020603050405020304" pitchFamily="18" charset="0"/>
                <a:cs typeface="Times New Roman" panose="02020603050405020304" pitchFamily="18" charset="0"/>
              </a:rPr>
              <a:t>Lực kéo Moment tối đa sẽ là 9kg.cm</a:t>
            </a:r>
            <a:endParaRPr lang="en-US" sz="180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93B2BF4-1637-0A95-EDB8-B4852D2C6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21" y="2535099"/>
            <a:ext cx="2776526" cy="2666101"/>
          </a:xfrm>
          <a:prstGeom prst="rect">
            <a:avLst/>
          </a:prstGeom>
        </p:spPr>
      </p:pic>
      <p:sp>
        <p:nvSpPr>
          <p:cNvPr id="5" name="TextBox 4">
            <a:extLst>
              <a:ext uri="{FF2B5EF4-FFF2-40B4-BE49-F238E27FC236}">
                <a16:creationId xmlns:a16="http://schemas.microsoft.com/office/drawing/2014/main" id="{B83C4E7D-71F8-38F7-01DA-D197811FB27A}"/>
              </a:ext>
            </a:extLst>
          </p:cNvPr>
          <p:cNvSpPr txBox="1"/>
          <p:nvPr/>
        </p:nvSpPr>
        <p:spPr>
          <a:xfrm>
            <a:off x="578050" y="1446715"/>
            <a:ext cx="7665169" cy="646331"/>
          </a:xfrm>
          <a:prstGeom prst="rect">
            <a:avLst/>
          </a:prstGeom>
          <a:noFill/>
        </p:spPr>
        <p:txBody>
          <a:bodyPr wrap="square" rtlCol="0">
            <a:spAutoFit/>
          </a:bodyPr>
          <a:lstStyle/>
          <a:p>
            <a:r>
              <a:rPr lang="vi-VN" sz="1800">
                <a:latin typeface="+mj-lt"/>
              </a:rPr>
              <a:t>Ta có tổng khối lượng thực của hệ thống là 1,95kg, vì vậy ta cần động cơ với lực kéo moment xoắn không tải cần lớn hơn 2kg. </a:t>
            </a:r>
            <a:endParaRPr lang="en-US" sz="1800">
              <a:latin typeface="+mj-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194778" y="284506"/>
            <a:ext cx="6616303" cy="506016"/>
          </a:xfrm>
        </p:spPr>
        <p:txBody>
          <a:bodyPr spcFirstLastPara="1" vert="horz" wrap="square" lIns="68580" tIns="34290" rIns="68580" bIns="34290" numCol="1" rtlCol="0" anchor="ctr" anchorCtr="0" compatLnSpc="1">
            <a:normAutofit fontScale="90000"/>
          </a:bodyPr>
          <a:lstStyle/>
          <a:p>
            <a:pPr algn="ctr" eaLnBrk="1" hangingPunct="1"/>
            <a:r>
              <a:rPr lang="en-US" sz="3000" b="1" dirty="0">
                <a:solidFill>
                  <a:srgbClr val="3376C7"/>
                </a:solidFill>
                <a:latin typeface="Arial" panose="020B0604020202020204" pitchFamily="34" charset="0"/>
                <a:cs typeface="Arial" panose="020B0604020202020204" pitchFamily="34" charset="0"/>
              </a:rPr>
              <a:t>4</a:t>
            </a:r>
            <a:r>
              <a:rPr sz="3000" b="1" dirty="0">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1</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a:t>
            </a:r>
            <a:endParaRPr lang="vi-VN" sz="3000" b="1" dirty="0">
              <a:solidFill>
                <a:srgbClr val="3376C7"/>
              </a:solidFill>
              <a:latin typeface="Arial" panose="020B0604020202020204" pitchFamily="34" charset="0"/>
              <a:cs typeface="Arial" panose="020B0604020202020204" pitchFamily="34" charset="0"/>
            </a:endParaRPr>
          </a:p>
        </p:txBody>
      </p:sp>
      <p:sp>
        <p:nvSpPr>
          <p:cNvPr id="15363" name="Rectangle 71"/>
          <p:cNvSpPr txBox="1">
            <a:spLocks noGrp="1"/>
          </p:cNvSpPr>
          <p:nvPr>
            <p:ph type="sldNum" sz="quarter" idx="4"/>
          </p:nvPr>
        </p:nvSpPr>
        <p:spPr>
          <a:xfrm>
            <a:off x="1" y="-50800"/>
            <a:ext cx="0" cy="0"/>
          </a:xfrm>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14</a:t>
            </a:fld>
            <a:endParaRPr lang="en-US" altLang="en-US" sz="900" dirty="0">
              <a:solidFill>
                <a:srgbClr val="898989"/>
              </a:solidFill>
              <a:latin typeface="Arial" panose="020B0604020202020204" pitchFamily="34" charset="0"/>
            </a:endParaRPr>
          </a:p>
        </p:txBody>
      </p:sp>
      <p:grpSp>
        <p:nvGrpSpPr>
          <p:cNvPr id="24" name="Group 23">
            <a:extLst>
              <a:ext uri="{FF2B5EF4-FFF2-40B4-BE49-F238E27FC236}">
                <a16:creationId xmlns:a16="http://schemas.microsoft.com/office/drawing/2014/main" id="{9A5F6EFE-84F5-35EA-37F4-046424EE3DB7}"/>
              </a:ext>
            </a:extLst>
          </p:cNvPr>
          <p:cNvGrpSpPr/>
          <p:nvPr/>
        </p:nvGrpSpPr>
        <p:grpSpPr>
          <a:xfrm>
            <a:off x="0" y="1933783"/>
            <a:ext cx="9019251" cy="2839724"/>
            <a:chOff x="49763" y="932568"/>
            <a:chExt cx="12025668" cy="3786299"/>
          </a:xfrm>
        </p:grpSpPr>
        <p:sp>
          <p:nvSpPr>
            <p:cNvPr id="2" name="Rectangle: Rounded Corners 1">
              <a:extLst>
                <a:ext uri="{FF2B5EF4-FFF2-40B4-BE49-F238E27FC236}">
                  <a16:creationId xmlns:a16="http://schemas.microsoft.com/office/drawing/2014/main" id="{F5189985-AFC6-2E26-0892-F07CF20FE19B}"/>
                </a:ext>
              </a:extLst>
            </p:cNvPr>
            <p:cNvSpPr/>
            <p:nvPr/>
          </p:nvSpPr>
          <p:spPr>
            <a:xfrm>
              <a:off x="2075579" y="4050000"/>
              <a:ext cx="1841502" cy="66886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1050"/>
                <a:t>Mạch chuyển mức</a:t>
              </a:r>
              <a:endParaRPr lang="en-US" sz="1050"/>
            </a:p>
          </p:txBody>
        </p:sp>
        <p:sp>
          <p:nvSpPr>
            <p:cNvPr id="3" name="Rectangle: Rounded Corners 2">
              <a:extLst>
                <a:ext uri="{FF2B5EF4-FFF2-40B4-BE49-F238E27FC236}">
                  <a16:creationId xmlns:a16="http://schemas.microsoft.com/office/drawing/2014/main" id="{B4BC0069-7DFF-C6BC-E828-7270C2F2620D}"/>
                </a:ext>
              </a:extLst>
            </p:cNvPr>
            <p:cNvSpPr/>
            <p:nvPr/>
          </p:nvSpPr>
          <p:spPr>
            <a:xfrm>
              <a:off x="6782662" y="4014398"/>
              <a:ext cx="1278466" cy="66886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1050"/>
                <a:t>H-Bridge</a:t>
              </a:r>
              <a:endParaRPr lang="en-US" sz="1050"/>
            </a:p>
          </p:txBody>
        </p:sp>
        <p:sp>
          <p:nvSpPr>
            <p:cNvPr id="4" name="Rectangle: Rounded Corners 3">
              <a:extLst>
                <a:ext uri="{FF2B5EF4-FFF2-40B4-BE49-F238E27FC236}">
                  <a16:creationId xmlns:a16="http://schemas.microsoft.com/office/drawing/2014/main" id="{AE88B4BD-9076-7EAB-B21D-229E15BB2F5C}"/>
                </a:ext>
              </a:extLst>
            </p:cNvPr>
            <p:cNvSpPr/>
            <p:nvPr/>
          </p:nvSpPr>
          <p:spPr>
            <a:xfrm>
              <a:off x="49763" y="4050000"/>
              <a:ext cx="1524000" cy="66886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1050"/>
                <a:t>Tín hiệu </a:t>
              </a:r>
              <a:r>
                <a:rPr lang="en-US" sz="1050"/>
                <a:t>MCU</a:t>
              </a:r>
            </a:p>
          </p:txBody>
        </p:sp>
        <p:sp>
          <p:nvSpPr>
            <p:cNvPr id="6" name="Rectangle: Rounded Corners 5">
              <a:extLst>
                <a:ext uri="{FF2B5EF4-FFF2-40B4-BE49-F238E27FC236}">
                  <a16:creationId xmlns:a16="http://schemas.microsoft.com/office/drawing/2014/main" id="{AF9E1F11-8FF5-31D5-1071-96098AA20B1F}"/>
                </a:ext>
              </a:extLst>
            </p:cNvPr>
            <p:cNvSpPr/>
            <p:nvPr/>
          </p:nvSpPr>
          <p:spPr>
            <a:xfrm>
              <a:off x="10445598" y="3992296"/>
              <a:ext cx="1629833" cy="66886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a:t>Motor</a:t>
              </a:r>
            </a:p>
          </p:txBody>
        </p:sp>
        <p:sp>
          <p:nvSpPr>
            <p:cNvPr id="7" name="Rectangle: Rounded Corners 6">
              <a:extLst>
                <a:ext uri="{FF2B5EF4-FFF2-40B4-BE49-F238E27FC236}">
                  <a16:creationId xmlns:a16="http://schemas.microsoft.com/office/drawing/2014/main" id="{5677A44A-7B3A-A2A3-E422-A25C884B8562}"/>
                </a:ext>
              </a:extLst>
            </p:cNvPr>
            <p:cNvSpPr/>
            <p:nvPr/>
          </p:nvSpPr>
          <p:spPr>
            <a:xfrm>
              <a:off x="4347837" y="932568"/>
              <a:ext cx="2108200" cy="90593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1050"/>
                <a:t>Nguồn 12V</a:t>
              </a:r>
              <a:endParaRPr lang="en-US" sz="1050"/>
            </a:p>
          </p:txBody>
        </p:sp>
        <p:sp>
          <p:nvSpPr>
            <p:cNvPr id="8" name="TextBox 7">
              <a:extLst>
                <a:ext uri="{FF2B5EF4-FFF2-40B4-BE49-F238E27FC236}">
                  <a16:creationId xmlns:a16="http://schemas.microsoft.com/office/drawing/2014/main" id="{9B50269C-50DC-F111-5956-3FF7F8E9DE2A}"/>
                </a:ext>
              </a:extLst>
            </p:cNvPr>
            <p:cNvSpPr txBox="1"/>
            <p:nvPr/>
          </p:nvSpPr>
          <p:spPr>
            <a:xfrm>
              <a:off x="1559634" y="4027250"/>
              <a:ext cx="615981" cy="338555"/>
            </a:xfrm>
            <a:prstGeom prst="rect">
              <a:avLst/>
            </a:prstGeom>
            <a:noFill/>
          </p:spPr>
          <p:txBody>
            <a:bodyPr wrap="none" rtlCol="0">
              <a:spAutoFit/>
            </a:bodyPr>
            <a:lstStyle/>
            <a:p>
              <a:r>
                <a:rPr lang="en-US" sz="1050"/>
                <a:t>3.3V</a:t>
              </a:r>
            </a:p>
          </p:txBody>
        </p:sp>
        <p:sp>
          <p:nvSpPr>
            <p:cNvPr id="9" name="TextBox 8">
              <a:extLst>
                <a:ext uri="{FF2B5EF4-FFF2-40B4-BE49-F238E27FC236}">
                  <a16:creationId xmlns:a16="http://schemas.microsoft.com/office/drawing/2014/main" id="{C0ECE23B-2C3E-C0F7-FB73-9865068A144B}"/>
                </a:ext>
              </a:extLst>
            </p:cNvPr>
            <p:cNvSpPr txBox="1"/>
            <p:nvPr/>
          </p:nvSpPr>
          <p:spPr>
            <a:xfrm>
              <a:off x="3883476" y="3928355"/>
              <a:ext cx="466368" cy="338555"/>
            </a:xfrm>
            <a:prstGeom prst="rect">
              <a:avLst/>
            </a:prstGeom>
            <a:noFill/>
          </p:spPr>
          <p:txBody>
            <a:bodyPr wrap="none" rtlCol="0">
              <a:spAutoFit/>
            </a:bodyPr>
            <a:lstStyle/>
            <a:p>
              <a:r>
                <a:rPr lang="en-US" sz="1050"/>
                <a:t>5V</a:t>
              </a:r>
            </a:p>
          </p:txBody>
        </p:sp>
        <p:sp>
          <p:nvSpPr>
            <p:cNvPr id="10" name="Rectangle: Rounded Corners 9">
              <a:extLst>
                <a:ext uri="{FF2B5EF4-FFF2-40B4-BE49-F238E27FC236}">
                  <a16:creationId xmlns:a16="http://schemas.microsoft.com/office/drawing/2014/main" id="{5BC0C9E7-A39E-C478-7F3D-DF31574FB8E2}"/>
                </a:ext>
              </a:extLst>
            </p:cNvPr>
            <p:cNvSpPr/>
            <p:nvPr/>
          </p:nvSpPr>
          <p:spPr>
            <a:xfrm>
              <a:off x="4289315" y="2697816"/>
              <a:ext cx="2108200" cy="7757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1050"/>
                <a:t>Chuyển điện áp </a:t>
              </a:r>
              <a:r>
                <a:rPr lang="en-US" sz="1050"/>
                <a:t>12VDC -5VDC</a:t>
              </a:r>
            </a:p>
          </p:txBody>
        </p:sp>
        <p:sp>
          <p:nvSpPr>
            <p:cNvPr id="11" name="Arrow: Up 10">
              <a:extLst>
                <a:ext uri="{FF2B5EF4-FFF2-40B4-BE49-F238E27FC236}">
                  <a16:creationId xmlns:a16="http://schemas.microsoft.com/office/drawing/2014/main" id="{FDD04D21-C331-4BCA-B50D-E2B6F9FC9B1E}"/>
                </a:ext>
              </a:extLst>
            </p:cNvPr>
            <p:cNvSpPr/>
            <p:nvPr/>
          </p:nvSpPr>
          <p:spPr>
            <a:xfrm rot="10800000">
              <a:off x="5305916" y="1838501"/>
              <a:ext cx="192041" cy="85931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DA01466E-5206-230B-6681-73AAF5F9A6A8}"/>
                </a:ext>
              </a:extLst>
            </p:cNvPr>
            <p:cNvSpPr txBox="1"/>
            <p:nvPr/>
          </p:nvSpPr>
          <p:spPr>
            <a:xfrm>
              <a:off x="7389604" y="2434753"/>
              <a:ext cx="566821" cy="338555"/>
            </a:xfrm>
            <a:prstGeom prst="rect">
              <a:avLst/>
            </a:prstGeom>
            <a:noFill/>
          </p:spPr>
          <p:txBody>
            <a:bodyPr wrap="none" rtlCol="0">
              <a:spAutoFit/>
            </a:bodyPr>
            <a:lstStyle/>
            <a:p>
              <a:r>
                <a:rPr lang="en-US" sz="1050"/>
                <a:t>12V</a:t>
              </a:r>
            </a:p>
          </p:txBody>
        </p:sp>
        <p:sp>
          <p:nvSpPr>
            <p:cNvPr id="13" name="TextBox 12">
              <a:extLst>
                <a:ext uri="{FF2B5EF4-FFF2-40B4-BE49-F238E27FC236}">
                  <a16:creationId xmlns:a16="http://schemas.microsoft.com/office/drawing/2014/main" id="{A86DEEFE-57E1-815E-17B4-F763BE25CB1B}"/>
                </a:ext>
              </a:extLst>
            </p:cNvPr>
            <p:cNvSpPr txBox="1"/>
            <p:nvPr/>
          </p:nvSpPr>
          <p:spPr>
            <a:xfrm>
              <a:off x="9936055" y="3680666"/>
              <a:ext cx="985740" cy="338555"/>
            </a:xfrm>
            <a:prstGeom prst="rect">
              <a:avLst/>
            </a:prstGeom>
            <a:noFill/>
          </p:spPr>
          <p:txBody>
            <a:bodyPr wrap="none" rtlCol="0">
              <a:spAutoFit/>
            </a:bodyPr>
            <a:lstStyle/>
            <a:p>
              <a:r>
                <a:rPr lang="en-US" sz="1050"/>
                <a:t>12V/1.3A</a:t>
              </a:r>
            </a:p>
          </p:txBody>
        </p:sp>
        <p:sp>
          <p:nvSpPr>
            <p:cNvPr id="14" name="Rectangle: Rounded Corners 13">
              <a:extLst>
                <a:ext uri="{FF2B5EF4-FFF2-40B4-BE49-F238E27FC236}">
                  <a16:creationId xmlns:a16="http://schemas.microsoft.com/office/drawing/2014/main" id="{AF5025CA-FC61-0D2F-109A-E2DF551F6A68}"/>
                </a:ext>
              </a:extLst>
            </p:cNvPr>
            <p:cNvSpPr/>
            <p:nvPr/>
          </p:nvSpPr>
          <p:spPr>
            <a:xfrm>
              <a:off x="8453693" y="3992296"/>
              <a:ext cx="1559250" cy="70908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a:t>Diode </a:t>
              </a:r>
              <a:r>
                <a:rPr lang="vi-VN" sz="1050"/>
                <a:t>Bảo vệ</a:t>
              </a:r>
              <a:endParaRPr lang="en-US" sz="1050"/>
            </a:p>
          </p:txBody>
        </p:sp>
        <p:sp>
          <p:nvSpPr>
            <p:cNvPr id="15" name="Rectangle: Rounded Corners 14">
              <a:extLst>
                <a:ext uri="{FF2B5EF4-FFF2-40B4-BE49-F238E27FC236}">
                  <a16:creationId xmlns:a16="http://schemas.microsoft.com/office/drawing/2014/main" id="{DBC18D67-6E16-F91E-53C9-E921F514EA57}"/>
                </a:ext>
              </a:extLst>
            </p:cNvPr>
            <p:cNvSpPr/>
            <p:nvPr/>
          </p:nvSpPr>
          <p:spPr>
            <a:xfrm>
              <a:off x="4347837" y="4012405"/>
              <a:ext cx="1933536" cy="66886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1050"/>
                <a:t>Cổng điều khiển FET</a:t>
              </a:r>
              <a:endParaRPr lang="en-US" sz="1050"/>
            </a:p>
          </p:txBody>
        </p:sp>
        <p:sp>
          <p:nvSpPr>
            <p:cNvPr id="16" name="Arrow: Up 15">
              <a:extLst>
                <a:ext uri="{FF2B5EF4-FFF2-40B4-BE49-F238E27FC236}">
                  <a16:creationId xmlns:a16="http://schemas.microsoft.com/office/drawing/2014/main" id="{B91E8808-EFEE-37DB-FEBA-9753E53B010E}"/>
                </a:ext>
              </a:extLst>
            </p:cNvPr>
            <p:cNvSpPr/>
            <p:nvPr/>
          </p:nvSpPr>
          <p:spPr>
            <a:xfrm rot="5400000">
              <a:off x="1670192" y="4169343"/>
              <a:ext cx="308431" cy="5106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Arrow: Up 16">
              <a:extLst>
                <a:ext uri="{FF2B5EF4-FFF2-40B4-BE49-F238E27FC236}">
                  <a16:creationId xmlns:a16="http://schemas.microsoft.com/office/drawing/2014/main" id="{19454BAE-AC95-A16C-0945-848B34A0C102}"/>
                </a:ext>
              </a:extLst>
            </p:cNvPr>
            <p:cNvSpPr/>
            <p:nvPr/>
          </p:nvSpPr>
          <p:spPr>
            <a:xfrm rot="5400000">
              <a:off x="3971809" y="4146041"/>
              <a:ext cx="308431" cy="44362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Arrow: Up 17">
              <a:extLst>
                <a:ext uri="{FF2B5EF4-FFF2-40B4-BE49-F238E27FC236}">
                  <a16:creationId xmlns:a16="http://schemas.microsoft.com/office/drawing/2014/main" id="{A4B6D331-B643-2BF5-AA03-229C17D5DC4F}"/>
                </a:ext>
              </a:extLst>
            </p:cNvPr>
            <p:cNvSpPr/>
            <p:nvPr/>
          </p:nvSpPr>
          <p:spPr>
            <a:xfrm rot="5400000">
              <a:off x="6365941" y="4091511"/>
              <a:ext cx="308431" cy="51065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Arrow: Up 18">
              <a:extLst>
                <a:ext uri="{FF2B5EF4-FFF2-40B4-BE49-F238E27FC236}">
                  <a16:creationId xmlns:a16="http://schemas.microsoft.com/office/drawing/2014/main" id="{C45CE11E-31EA-F1C4-1C09-4498F5FCA3DA}"/>
                </a:ext>
              </a:extLst>
            </p:cNvPr>
            <p:cNvSpPr/>
            <p:nvPr/>
          </p:nvSpPr>
          <p:spPr>
            <a:xfrm rot="5400000">
              <a:off x="8098652" y="4125904"/>
              <a:ext cx="308431" cy="40164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Arrow: Up 19">
              <a:extLst>
                <a:ext uri="{FF2B5EF4-FFF2-40B4-BE49-F238E27FC236}">
                  <a16:creationId xmlns:a16="http://schemas.microsoft.com/office/drawing/2014/main" id="{A8614635-50D9-C0CD-F821-D4C00C4831DF}"/>
                </a:ext>
              </a:extLst>
            </p:cNvPr>
            <p:cNvSpPr/>
            <p:nvPr/>
          </p:nvSpPr>
          <p:spPr>
            <a:xfrm rot="5400000">
              <a:off x="10056916" y="4118118"/>
              <a:ext cx="308431" cy="45744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Arrow: Bent-Up 20">
              <a:extLst>
                <a:ext uri="{FF2B5EF4-FFF2-40B4-BE49-F238E27FC236}">
                  <a16:creationId xmlns:a16="http://schemas.microsoft.com/office/drawing/2014/main" id="{DB651CC5-9708-20F1-9F52-64D22E76671F}"/>
                </a:ext>
              </a:extLst>
            </p:cNvPr>
            <p:cNvSpPr/>
            <p:nvPr/>
          </p:nvSpPr>
          <p:spPr>
            <a:xfrm flipV="1">
              <a:off x="6456036" y="1246547"/>
              <a:ext cx="1117470" cy="2745747"/>
            </a:xfrm>
            <a:prstGeom prst="bentUpArrow">
              <a:avLst>
                <a:gd name="adj1" fmla="val 14053"/>
                <a:gd name="adj2" fmla="val 16242"/>
                <a:gd name="adj3" fmla="val 167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Arrow: Bent-Up 21">
              <a:extLst>
                <a:ext uri="{FF2B5EF4-FFF2-40B4-BE49-F238E27FC236}">
                  <a16:creationId xmlns:a16="http://schemas.microsoft.com/office/drawing/2014/main" id="{70978901-0275-4041-86FF-06736BC5E33E}"/>
                </a:ext>
              </a:extLst>
            </p:cNvPr>
            <p:cNvSpPr/>
            <p:nvPr/>
          </p:nvSpPr>
          <p:spPr>
            <a:xfrm rot="10800000">
              <a:off x="3010846" y="2983797"/>
              <a:ext cx="1278467" cy="1066201"/>
            </a:xfrm>
            <a:prstGeom prst="bentUpArrow">
              <a:avLst>
                <a:gd name="adj1" fmla="val 12748"/>
                <a:gd name="adj2" fmla="val 10998"/>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TextBox 22">
              <a:extLst>
                <a:ext uri="{FF2B5EF4-FFF2-40B4-BE49-F238E27FC236}">
                  <a16:creationId xmlns:a16="http://schemas.microsoft.com/office/drawing/2014/main" id="{5A6DBD28-AA62-1038-5B76-F80DFB17FD36}"/>
                </a:ext>
              </a:extLst>
            </p:cNvPr>
            <p:cNvSpPr txBox="1"/>
            <p:nvPr/>
          </p:nvSpPr>
          <p:spPr>
            <a:xfrm>
              <a:off x="3402360" y="2635493"/>
              <a:ext cx="466368" cy="338555"/>
            </a:xfrm>
            <a:prstGeom prst="rect">
              <a:avLst/>
            </a:prstGeom>
            <a:noFill/>
          </p:spPr>
          <p:txBody>
            <a:bodyPr wrap="none" rtlCol="0">
              <a:spAutoFit/>
            </a:bodyPr>
            <a:lstStyle/>
            <a:p>
              <a:r>
                <a:rPr lang="en-US" sz="1050"/>
                <a:t>5V</a:t>
              </a:r>
            </a:p>
          </p:txBody>
        </p:sp>
      </p:grpSp>
    </p:spTree>
    <p:extLst>
      <p:ext uri="{BB962C8B-B14F-4D97-AF65-F5344CB8AC3E}">
        <p14:creationId xmlns:p14="http://schemas.microsoft.com/office/powerpoint/2010/main" val="2897141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15</a:t>
            </a:fld>
            <a:endParaRPr lang="en-US" altLang="en-US" sz="900" dirty="0">
              <a:solidFill>
                <a:srgbClr val="898989"/>
              </a:solidFill>
              <a:latin typeface="Arial" panose="020B0604020202020204" pitchFamily="34" charset="0"/>
            </a:endParaRPr>
          </a:p>
        </p:txBody>
      </p:sp>
      <p:sp>
        <p:nvSpPr>
          <p:cNvPr id="8" name="Rectangle 2">
            <a:extLst>
              <a:ext uri="{FF2B5EF4-FFF2-40B4-BE49-F238E27FC236}">
                <a16:creationId xmlns:a16="http://schemas.microsoft.com/office/drawing/2014/main" id="{9D1DC868-A3F5-FCAA-A03E-0EA23844C9F8}"/>
              </a:ext>
            </a:extLst>
          </p:cNvPr>
          <p:cNvSpPr>
            <a:spLocks noGrp="1" noChangeArrowheads="1"/>
          </p:cNvSpPr>
          <p:nvPr>
            <p:ph type="title"/>
          </p:nvPr>
        </p:nvSpPr>
        <p:spPr>
          <a:xfrm>
            <a:off x="1385612" y="150579"/>
            <a:ext cx="6644878"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1</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a:t>
            </a:r>
            <a:endParaRPr lang="vi-VN" sz="3000" b="1" dirty="0">
              <a:solidFill>
                <a:srgbClr val="3376C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FB027B4-4D24-FA72-71C8-E9C64FCEB8FB}"/>
              </a:ext>
            </a:extLst>
          </p:cNvPr>
          <p:cNvPicPr>
            <a:picLocks noChangeAspect="1"/>
          </p:cNvPicPr>
          <p:nvPr/>
        </p:nvPicPr>
        <p:blipFill>
          <a:blip r:embed="rId2"/>
          <a:stretch>
            <a:fillRect/>
          </a:stretch>
        </p:blipFill>
        <p:spPr>
          <a:xfrm>
            <a:off x="1385612" y="1703427"/>
            <a:ext cx="2107607" cy="1912379"/>
          </a:xfrm>
          <a:prstGeom prst="rect">
            <a:avLst/>
          </a:prstGeom>
        </p:spPr>
      </p:pic>
      <p:pic>
        <p:nvPicPr>
          <p:cNvPr id="10" name="Picture 9">
            <a:extLst>
              <a:ext uri="{FF2B5EF4-FFF2-40B4-BE49-F238E27FC236}">
                <a16:creationId xmlns:a16="http://schemas.microsoft.com/office/drawing/2014/main" id="{285839E3-C869-5EAC-F828-04707EDC0C42}"/>
              </a:ext>
            </a:extLst>
          </p:cNvPr>
          <p:cNvPicPr>
            <a:picLocks noChangeAspect="1"/>
          </p:cNvPicPr>
          <p:nvPr/>
        </p:nvPicPr>
        <p:blipFill>
          <a:blip r:embed="rId3"/>
          <a:stretch>
            <a:fillRect/>
          </a:stretch>
        </p:blipFill>
        <p:spPr>
          <a:xfrm>
            <a:off x="5263597" y="1042615"/>
            <a:ext cx="3524952" cy="5201220"/>
          </a:xfrm>
          <a:prstGeom prst="rect">
            <a:avLst/>
          </a:prstGeom>
        </p:spPr>
      </p:pic>
      <p:sp>
        <p:nvSpPr>
          <p:cNvPr id="11" name="TextBox 10">
            <a:extLst>
              <a:ext uri="{FF2B5EF4-FFF2-40B4-BE49-F238E27FC236}">
                <a16:creationId xmlns:a16="http://schemas.microsoft.com/office/drawing/2014/main" id="{DC480CBE-8F03-C07C-939E-B9A49306D96F}"/>
              </a:ext>
            </a:extLst>
          </p:cNvPr>
          <p:cNvSpPr txBox="1"/>
          <p:nvPr/>
        </p:nvSpPr>
        <p:spPr>
          <a:xfrm>
            <a:off x="553052" y="1241762"/>
            <a:ext cx="3877985" cy="461665"/>
          </a:xfrm>
          <a:prstGeom prst="rect">
            <a:avLst/>
          </a:prstGeom>
          <a:noFill/>
        </p:spPr>
        <p:txBody>
          <a:bodyPr wrap="none" rtlCol="0">
            <a:spAutoFit/>
          </a:bodyPr>
          <a:lstStyle/>
          <a:p>
            <a:r>
              <a:rPr lang="vi-VN" sz="2400"/>
              <a:t>MOSFET N-Mos IRF3205s</a:t>
            </a:r>
            <a:endParaRPr lang="en-US" sz="2400"/>
          </a:p>
        </p:txBody>
      </p:sp>
      <p:sp>
        <p:nvSpPr>
          <p:cNvPr id="13" name="TextBox 12">
            <a:extLst>
              <a:ext uri="{FF2B5EF4-FFF2-40B4-BE49-F238E27FC236}">
                <a16:creationId xmlns:a16="http://schemas.microsoft.com/office/drawing/2014/main" id="{ADCBA63B-FFB5-F040-C616-3FFCBFC9A6FB}"/>
              </a:ext>
            </a:extLst>
          </p:cNvPr>
          <p:cNvSpPr txBox="1"/>
          <p:nvPr/>
        </p:nvSpPr>
        <p:spPr>
          <a:xfrm>
            <a:off x="842578" y="3643225"/>
            <a:ext cx="4300922" cy="2326278"/>
          </a:xfrm>
          <a:prstGeom prst="rect">
            <a:avLst/>
          </a:prstGeom>
          <a:noFill/>
        </p:spPr>
        <p:txBody>
          <a:bodyPr wrap="square">
            <a:spAutoFit/>
          </a:bodyPr>
          <a:lstStyle/>
          <a:p>
            <a:pPr algn="just" fontAlgn="base">
              <a:spcBef>
                <a:spcPts val="900"/>
              </a:spcBef>
              <a:buSzPts val="1200"/>
            </a:pPr>
            <a:r>
              <a:rPr lang="vi-VN" sz="1350">
                <a:latin typeface="Times New Roman" panose="02020603050405020304" pitchFamily="18" charset="0"/>
                <a:ea typeface="Times New Roman" panose="02020603050405020304" pitchFamily="18" charset="0"/>
                <a:cs typeface="Times New Roman" panose="02020603050405020304" pitchFamily="18" charset="0"/>
              </a:rPr>
              <a:t>Thông số kỹ thuật:</a:t>
            </a:r>
            <a:endParaRPr lang="en-US" sz="12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a:spcBef>
                <a:spcPts val="900"/>
              </a:spcBef>
              <a:spcAft>
                <a:spcPts val="750"/>
              </a:spcAft>
              <a:buFont typeface="Symbol" panose="05050102010706020507" pitchFamily="18" charset="2"/>
              <a:buChar char=""/>
            </a:pPr>
            <a:r>
              <a:rPr lang="vi-VN" sz="1350">
                <a:latin typeface="Times New Roman" panose="02020603050405020304" pitchFamily="18" charset="0"/>
                <a:ea typeface="Calibri" panose="020F0502020204030204" pitchFamily="34" charset="0"/>
                <a:cs typeface="Times New Roman" panose="02020603050405020304" pitchFamily="18" charset="0"/>
              </a:rPr>
              <a:t>V</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DSmax</a:t>
            </a:r>
            <a:r>
              <a:rPr lang="vi-VN" sz="1350">
                <a:latin typeface="Times New Roman" panose="02020603050405020304" pitchFamily="18" charset="0"/>
                <a:ea typeface="Calibri" panose="020F0502020204030204" pitchFamily="34" charset="0"/>
                <a:cs typeface="Times New Roman" panose="02020603050405020304" pitchFamily="18" charset="0"/>
              </a:rPr>
              <a:t> : 55V.</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spcBef>
                <a:spcPts val="900"/>
              </a:spcBef>
              <a:spcAft>
                <a:spcPts val="750"/>
              </a:spcAft>
              <a:buFont typeface="Symbol" panose="05050102010706020507" pitchFamily="18" charset="2"/>
              <a:buChar char=""/>
            </a:pPr>
            <a:r>
              <a:rPr lang="vi-VN" sz="1350">
                <a:latin typeface="Times New Roman" panose="02020603050405020304" pitchFamily="18" charset="0"/>
                <a:ea typeface="Calibri" panose="020F0502020204030204" pitchFamily="34" charset="0"/>
                <a:cs typeface="Times New Roman" panose="02020603050405020304" pitchFamily="18" charset="0"/>
              </a:rPr>
              <a:t>I </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DS(Continuous)</a:t>
            </a:r>
            <a:r>
              <a:rPr lang="vi-VN" sz="1350">
                <a:latin typeface="Times New Roman" panose="02020603050405020304" pitchFamily="18" charset="0"/>
                <a:ea typeface="Calibri" panose="020F0502020204030204" pitchFamily="34" charset="0"/>
                <a:cs typeface="Times New Roman" panose="02020603050405020304" pitchFamily="18" charset="0"/>
              </a:rPr>
              <a:t> : 75A (package limition current).</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   </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spcBef>
                <a:spcPts val="900"/>
              </a:spcBef>
              <a:spcAft>
                <a:spcPts val="750"/>
              </a:spcAft>
              <a:buFont typeface="Symbol" panose="05050102010706020507" pitchFamily="18" charset="2"/>
              <a:buChar char=""/>
            </a:pPr>
            <a:r>
              <a:rPr lang="vi-VN" sz="1350">
                <a:latin typeface="Times New Roman" panose="02020603050405020304" pitchFamily="18" charset="0"/>
                <a:ea typeface="Calibri" panose="020F0502020204030204" pitchFamily="34" charset="0"/>
                <a:cs typeface="Times New Roman" panose="02020603050405020304" pitchFamily="18" charset="0"/>
              </a:rPr>
              <a:t>V</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gs(th)</a:t>
            </a:r>
            <a:r>
              <a:rPr lang="vi-VN" sz="1350">
                <a:latin typeface="Times New Roman" panose="02020603050405020304" pitchFamily="18" charset="0"/>
                <a:ea typeface="Calibri" panose="020F0502020204030204" pitchFamily="34" charset="0"/>
                <a:cs typeface="Times New Roman" panose="02020603050405020304" pitchFamily="18" charset="0"/>
              </a:rPr>
              <a:t> : 4V</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spcBef>
                <a:spcPts val="900"/>
              </a:spcBef>
              <a:spcAft>
                <a:spcPts val="750"/>
              </a:spcAft>
              <a:buFont typeface="Symbol" panose="05050102010706020507" pitchFamily="18" charset="2"/>
              <a:buChar char=""/>
            </a:pPr>
            <a:r>
              <a:rPr lang="vi-VN" sz="1350">
                <a:latin typeface="Times New Roman" panose="02020603050405020304" pitchFamily="18" charset="0"/>
                <a:ea typeface="Calibri" panose="020F0502020204030204" pitchFamily="34" charset="0"/>
                <a:cs typeface="Times New Roman" panose="02020603050405020304" pitchFamily="18" charset="0"/>
              </a:rPr>
              <a:t>R </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ds(on)</a:t>
            </a:r>
            <a:r>
              <a:rPr lang="vi-VN" sz="1350">
                <a:latin typeface="Times New Roman" panose="02020603050405020304" pitchFamily="18" charset="0"/>
                <a:ea typeface="Calibri" panose="020F0502020204030204" pitchFamily="34" charset="0"/>
                <a:cs typeface="Times New Roman" panose="02020603050405020304" pitchFamily="18" charset="0"/>
              </a:rPr>
              <a:t> : 8m Ohm</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spcBef>
                <a:spcPts val="900"/>
              </a:spcBef>
              <a:spcAft>
                <a:spcPts val="750"/>
              </a:spcAft>
              <a:buFont typeface="Symbol" panose="05050102010706020507" pitchFamily="18" charset="2"/>
              <a:buChar char=""/>
            </a:pPr>
            <a:r>
              <a:rPr lang="vi-VN" sz="1350">
                <a:latin typeface="Times New Roman" panose="02020603050405020304" pitchFamily="18" charset="0"/>
                <a:ea typeface="Calibri" panose="020F0502020204030204" pitchFamily="34" charset="0"/>
                <a:cs typeface="Times New Roman" panose="02020603050405020304" pitchFamily="18" charset="0"/>
              </a:rPr>
              <a:t>Nhiệt độ hoạt động: -55</a:t>
            </a:r>
            <a:r>
              <a:rPr lang="vi-VN" sz="1350" baseline="30000">
                <a:latin typeface="Times New Roman" panose="02020603050405020304" pitchFamily="18" charset="0"/>
                <a:ea typeface="Calibri" panose="020F0502020204030204" pitchFamily="34" charset="0"/>
                <a:cs typeface="Times New Roman" panose="02020603050405020304" pitchFamily="18" charset="0"/>
              </a:rPr>
              <a:t>o</a:t>
            </a:r>
            <a:r>
              <a:rPr lang="vi-VN" sz="1350">
                <a:latin typeface="Times New Roman" panose="02020603050405020304" pitchFamily="18" charset="0"/>
                <a:ea typeface="Calibri" panose="020F0502020204030204" pitchFamily="34" charset="0"/>
                <a:cs typeface="Times New Roman" panose="02020603050405020304" pitchFamily="18" charset="0"/>
              </a:rPr>
              <a:t>C – 175</a:t>
            </a:r>
            <a:r>
              <a:rPr lang="vi-VN" sz="1350" baseline="30000">
                <a:latin typeface="Times New Roman" panose="02020603050405020304" pitchFamily="18" charset="0"/>
                <a:ea typeface="Calibri" panose="020F0502020204030204" pitchFamily="34" charset="0"/>
                <a:cs typeface="Times New Roman" panose="02020603050405020304" pitchFamily="18" charset="0"/>
              </a:rPr>
              <a:t>o</a:t>
            </a:r>
            <a:r>
              <a:rPr lang="vi-VN" sz="1350">
                <a:latin typeface="Times New Roman" panose="02020603050405020304" pitchFamily="18" charset="0"/>
                <a:ea typeface="Calibri" panose="020F0502020204030204" pitchFamily="34" charset="0"/>
                <a:cs typeface="Times New Roman" panose="02020603050405020304" pitchFamily="18" charset="0"/>
              </a:rPr>
              <a:t>C</a:t>
            </a:r>
            <a:endParaRPr lang="en-US" sz="120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16</a:t>
            </a:fld>
            <a:endParaRPr lang="en-US" altLang="en-US" sz="900" dirty="0">
              <a:solidFill>
                <a:srgbClr val="898989"/>
              </a:solidFill>
              <a:latin typeface="Arial" panose="020B0604020202020204" pitchFamily="34" charset="0"/>
            </a:endParaRPr>
          </a:p>
        </p:txBody>
      </p:sp>
      <p:sp>
        <p:nvSpPr>
          <p:cNvPr id="8" name="Rectangle 2">
            <a:extLst>
              <a:ext uri="{FF2B5EF4-FFF2-40B4-BE49-F238E27FC236}">
                <a16:creationId xmlns:a16="http://schemas.microsoft.com/office/drawing/2014/main" id="{9D1DC868-A3F5-FCAA-A03E-0EA23844C9F8}"/>
              </a:ext>
            </a:extLst>
          </p:cNvPr>
          <p:cNvSpPr>
            <a:spLocks noGrp="1" noChangeArrowheads="1"/>
          </p:cNvSpPr>
          <p:nvPr>
            <p:ph type="title"/>
          </p:nvPr>
        </p:nvSpPr>
        <p:spPr>
          <a:xfrm>
            <a:off x="1069916" y="225905"/>
            <a:ext cx="6644878"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1</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a:t>
            </a:r>
            <a:endParaRPr lang="vi-VN" sz="3000" b="1" dirty="0">
              <a:solidFill>
                <a:srgbClr val="3376C7"/>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DCBA63B-FFB5-F040-C616-3FFCBFC9A6FB}"/>
              </a:ext>
            </a:extLst>
          </p:cNvPr>
          <p:cNvSpPr txBox="1"/>
          <p:nvPr/>
        </p:nvSpPr>
        <p:spPr>
          <a:xfrm>
            <a:off x="774080" y="3417291"/>
            <a:ext cx="2264434" cy="2805896"/>
          </a:xfrm>
          <a:prstGeom prst="rect">
            <a:avLst/>
          </a:prstGeom>
          <a:noFill/>
        </p:spPr>
        <p:txBody>
          <a:bodyPr wrap="square">
            <a:spAutoFit/>
          </a:bodyPr>
          <a:lstStyle/>
          <a:p>
            <a:pPr algn="just" fontAlgn="base">
              <a:spcBef>
                <a:spcPts val="900"/>
              </a:spcBef>
              <a:buSzPts val="1200"/>
            </a:pPr>
            <a:r>
              <a:rPr lang="vi-VN">
                <a:latin typeface="Times New Roman" panose="02020603050405020304" pitchFamily="18" charset="0"/>
                <a:ea typeface="Times New Roman" panose="02020603050405020304" pitchFamily="18" charset="0"/>
                <a:cs typeface="Times New Roman" panose="02020603050405020304" pitchFamily="18" charset="0"/>
              </a:rPr>
              <a:t>Thông số kỹ thuật:</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a:spcBef>
                <a:spcPts val="900"/>
              </a:spcBef>
              <a:spcAft>
                <a:spcPts val="750"/>
              </a:spcAft>
              <a:buFont typeface="Symbol" panose="05050102010706020507" pitchFamily="18" charset="2"/>
              <a:buChar char=""/>
            </a:pPr>
            <a:r>
              <a:rPr lang="vi-VN">
                <a:latin typeface="Times New Roman" panose="02020603050405020304" pitchFamily="18" charset="0"/>
                <a:ea typeface="Calibri" panose="020F0502020204030204" pitchFamily="34" charset="0"/>
                <a:cs typeface="Times New Roman" panose="02020603050405020304" pitchFamily="18" charset="0"/>
              </a:rPr>
              <a:t>V</a:t>
            </a:r>
            <a:r>
              <a:rPr lang="vi-VN" baseline="-25000">
                <a:latin typeface="Times New Roman" panose="02020603050405020304" pitchFamily="18" charset="0"/>
                <a:ea typeface="Calibri" panose="020F0502020204030204" pitchFamily="34" charset="0"/>
                <a:cs typeface="Times New Roman" panose="02020603050405020304" pitchFamily="18" charset="0"/>
              </a:rPr>
              <a:t>B(max)</a:t>
            </a:r>
            <a:r>
              <a:rPr lang="vi-VN">
                <a:latin typeface="Times New Roman" panose="02020603050405020304" pitchFamily="18" charset="0"/>
                <a:ea typeface="Calibri" panose="020F0502020204030204" pitchFamily="34" charset="0"/>
                <a:cs typeface="Times New Roman" panose="02020603050405020304" pitchFamily="18" charset="0"/>
              </a:rPr>
              <a:t> = 625V.</a:t>
            </a:r>
            <a:endParaRPr lang="en-US">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spcBef>
                <a:spcPts val="900"/>
              </a:spcBef>
              <a:spcAft>
                <a:spcPts val="750"/>
              </a:spcAft>
              <a:buFont typeface="Symbol" panose="05050102010706020507" pitchFamily="18" charset="2"/>
              <a:buChar char=""/>
            </a:pPr>
            <a:r>
              <a:rPr lang="vi-VN">
                <a:latin typeface="Times New Roman" panose="02020603050405020304" pitchFamily="18" charset="0"/>
                <a:ea typeface="Calibri" panose="020F0502020204030204" pitchFamily="34" charset="0"/>
                <a:cs typeface="Times New Roman" panose="02020603050405020304" pitchFamily="18" charset="0"/>
              </a:rPr>
              <a:t>V</a:t>
            </a:r>
            <a:r>
              <a:rPr lang="vi-VN" baseline="-25000">
                <a:latin typeface="Times New Roman" panose="02020603050405020304" pitchFamily="18" charset="0"/>
                <a:ea typeface="Calibri" panose="020F0502020204030204" pitchFamily="34" charset="0"/>
                <a:cs typeface="Times New Roman" panose="02020603050405020304" pitchFamily="18" charset="0"/>
              </a:rPr>
              <a:t>S(max)</a:t>
            </a:r>
            <a:r>
              <a:rPr lang="vi-VN">
                <a:latin typeface="Times New Roman" panose="02020603050405020304" pitchFamily="18" charset="0"/>
                <a:ea typeface="Calibri" panose="020F0502020204030204" pitchFamily="34" charset="0"/>
                <a:cs typeface="Times New Roman" panose="02020603050405020304" pitchFamily="18" charset="0"/>
              </a:rPr>
              <a:t> = V</a:t>
            </a:r>
            <a:r>
              <a:rPr lang="vi-VN" baseline="-25000">
                <a:latin typeface="Times New Roman" panose="02020603050405020304" pitchFamily="18" charset="0"/>
                <a:ea typeface="Calibri" panose="020F0502020204030204" pitchFamily="34" charset="0"/>
                <a:cs typeface="Times New Roman" panose="02020603050405020304" pitchFamily="18" charset="0"/>
              </a:rPr>
              <a:t>B</a:t>
            </a:r>
            <a:r>
              <a:rPr lang="vi-VN">
                <a:latin typeface="Times New Roman" panose="02020603050405020304" pitchFamily="18" charset="0"/>
                <a:ea typeface="Calibri" panose="020F0502020204030204" pitchFamily="34" charset="0"/>
                <a:cs typeface="Times New Roman" panose="02020603050405020304" pitchFamily="18" charset="0"/>
              </a:rPr>
              <a:t> + 0.3 (V)</a:t>
            </a:r>
          </a:p>
          <a:p>
            <a:pPr marL="257175" indent="-257175" algn="just">
              <a:spcBef>
                <a:spcPts val="900"/>
              </a:spcBef>
              <a:spcAft>
                <a:spcPts val="750"/>
              </a:spcAft>
              <a:buFont typeface="Symbol" panose="05050102010706020507" pitchFamily="18" charset="2"/>
              <a:buChar char=""/>
            </a:pPr>
            <a:r>
              <a:rPr lang="vi-VN">
                <a:latin typeface="Times New Roman" panose="02020603050405020304" pitchFamily="18" charset="0"/>
                <a:ea typeface="Calibri" panose="020F0502020204030204" pitchFamily="34" charset="0"/>
                <a:cs typeface="Times New Roman" panose="02020603050405020304" pitchFamily="18" charset="0"/>
              </a:rPr>
              <a:t>V</a:t>
            </a:r>
            <a:r>
              <a:rPr lang="vi-VN" baseline="-25000">
                <a:latin typeface="Times New Roman" panose="02020603050405020304" pitchFamily="18" charset="0"/>
                <a:ea typeface="Calibri" panose="020F0502020204030204" pitchFamily="34" charset="0"/>
                <a:cs typeface="Times New Roman" panose="02020603050405020304" pitchFamily="18" charset="0"/>
              </a:rPr>
              <a:t>HO(max)</a:t>
            </a:r>
            <a:r>
              <a:rPr lang="vi-VN">
                <a:latin typeface="Times New Roman" panose="02020603050405020304" pitchFamily="18" charset="0"/>
                <a:ea typeface="Calibri" panose="020F0502020204030204" pitchFamily="34" charset="0"/>
                <a:cs typeface="Times New Roman" panose="02020603050405020304" pitchFamily="18" charset="0"/>
              </a:rPr>
              <a:t> = V</a:t>
            </a:r>
            <a:r>
              <a:rPr lang="vi-VN" baseline="-25000">
                <a:latin typeface="Times New Roman" panose="02020603050405020304" pitchFamily="18" charset="0"/>
                <a:ea typeface="Calibri" panose="020F0502020204030204" pitchFamily="34" charset="0"/>
                <a:cs typeface="Times New Roman" panose="02020603050405020304" pitchFamily="18" charset="0"/>
              </a:rPr>
              <a:t>B</a:t>
            </a:r>
            <a:r>
              <a:rPr lang="vi-VN">
                <a:latin typeface="Times New Roman" panose="02020603050405020304" pitchFamily="18" charset="0"/>
                <a:ea typeface="Calibri" panose="020F0502020204030204" pitchFamily="34" charset="0"/>
                <a:cs typeface="Times New Roman" panose="02020603050405020304" pitchFamily="18" charset="0"/>
              </a:rPr>
              <a:t> + 0.3 (V)</a:t>
            </a:r>
          </a:p>
          <a:p>
            <a:pPr marL="257175" indent="-257175" algn="just">
              <a:spcBef>
                <a:spcPts val="900"/>
              </a:spcBef>
              <a:spcAft>
                <a:spcPts val="750"/>
              </a:spcAft>
              <a:buFont typeface="Symbol" panose="05050102010706020507" pitchFamily="18" charset="2"/>
              <a:buChar char=""/>
            </a:pPr>
            <a:r>
              <a:rPr lang="vi-VN">
                <a:latin typeface="Times New Roman" panose="02020603050405020304" pitchFamily="18" charset="0"/>
                <a:ea typeface="Calibri" panose="020F0502020204030204" pitchFamily="34" charset="0"/>
                <a:cs typeface="Times New Roman" panose="02020603050405020304" pitchFamily="18" charset="0"/>
              </a:rPr>
              <a:t>V</a:t>
            </a:r>
            <a:r>
              <a:rPr lang="vi-VN" baseline="-25000">
                <a:latin typeface="Times New Roman" panose="02020603050405020304" pitchFamily="18" charset="0"/>
                <a:ea typeface="Calibri" panose="020F0502020204030204" pitchFamily="34" charset="0"/>
                <a:cs typeface="Times New Roman" panose="02020603050405020304" pitchFamily="18" charset="0"/>
              </a:rPr>
              <a:t>CC</a:t>
            </a:r>
            <a:r>
              <a:rPr lang="vi-VN">
                <a:latin typeface="Times New Roman" panose="02020603050405020304" pitchFamily="18" charset="0"/>
                <a:ea typeface="Calibri" panose="020F0502020204030204" pitchFamily="34" charset="0"/>
                <a:cs typeface="Times New Roman" panose="02020603050405020304" pitchFamily="18" charset="0"/>
              </a:rPr>
              <a:t> = -0.3 - 25 (V)</a:t>
            </a:r>
          </a:p>
          <a:p>
            <a:pPr marL="257175" indent="-257175" algn="just">
              <a:spcBef>
                <a:spcPts val="900"/>
              </a:spcBef>
              <a:spcAft>
                <a:spcPts val="750"/>
              </a:spcAft>
              <a:buFont typeface="Symbol" panose="05050102010706020507" pitchFamily="18" charset="2"/>
              <a:buChar char=""/>
            </a:pPr>
            <a:r>
              <a:rPr lang="vi-VN">
                <a:latin typeface="Times New Roman" panose="02020603050405020304" pitchFamily="18" charset="0"/>
                <a:ea typeface="Calibri" panose="020F0502020204030204" pitchFamily="34" charset="0"/>
                <a:cs typeface="Times New Roman" panose="02020603050405020304" pitchFamily="18" charset="0"/>
              </a:rPr>
              <a:t>V </a:t>
            </a:r>
            <a:r>
              <a:rPr lang="vi-VN" baseline="-25000">
                <a:latin typeface="Times New Roman" panose="02020603050405020304" pitchFamily="18" charset="0"/>
                <a:ea typeface="Calibri" panose="020F0502020204030204" pitchFamily="34" charset="0"/>
                <a:cs typeface="Times New Roman" panose="02020603050405020304" pitchFamily="18" charset="0"/>
              </a:rPr>
              <a:t>LO(max)</a:t>
            </a:r>
            <a:r>
              <a:rPr lang="vi-VN">
                <a:latin typeface="Times New Roman" panose="02020603050405020304" pitchFamily="18" charset="0"/>
                <a:ea typeface="Calibri" panose="020F0502020204030204" pitchFamily="34" charset="0"/>
                <a:cs typeface="Times New Roman" panose="02020603050405020304" pitchFamily="18" charset="0"/>
              </a:rPr>
              <a:t> = V</a:t>
            </a:r>
            <a:r>
              <a:rPr lang="vi-VN" baseline="-25000">
                <a:latin typeface="Times New Roman" panose="02020603050405020304" pitchFamily="18" charset="0"/>
                <a:ea typeface="Calibri" panose="020F0502020204030204" pitchFamily="34" charset="0"/>
                <a:cs typeface="Times New Roman" panose="02020603050405020304" pitchFamily="18" charset="0"/>
              </a:rPr>
              <a:t>CC</a:t>
            </a:r>
            <a:r>
              <a:rPr lang="vi-VN">
                <a:latin typeface="Times New Roman" panose="02020603050405020304" pitchFamily="18" charset="0"/>
                <a:ea typeface="Calibri" panose="020F0502020204030204" pitchFamily="34" charset="0"/>
                <a:cs typeface="Times New Roman" panose="02020603050405020304" pitchFamily="18" charset="0"/>
              </a:rPr>
              <a:t> + 0.3 (V)</a:t>
            </a:r>
          </a:p>
          <a:p>
            <a:pPr marL="257175" indent="-257175" algn="just">
              <a:spcBef>
                <a:spcPts val="900"/>
              </a:spcBef>
              <a:spcAft>
                <a:spcPts val="750"/>
              </a:spcAft>
              <a:buFont typeface="Symbol" panose="05050102010706020507" pitchFamily="18" charset="2"/>
              <a:buChar char=""/>
            </a:pPr>
            <a:r>
              <a:rPr lang="vi-VN">
                <a:latin typeface="Times New Roman" panose="02020603050405020304" pitchFamily="18" charset="0"/>
                <a:ea typeface="Calibri" panose="020F0502020204030204" pitchFamily="34" charset="0"/>
                <a:cs typeface="Times New Roman" panose="02020603050405020304" pitchFamily="18" charset="0"/>
              </a:rPr>
              <a:t>V </a:t>
            </a:r>
            <a:r>
              <a:rPr lang="vi-VN" baseline="-25000">
                <a:latin typeface="Times New Roman" panose="02020603050405020304" pitchFamily="18" charset="0"/>
                <a:ea typeface="Calibri" panose="020F0502020204030204" pitchFamily="34" charset="0"/>
                <a:cs typeface="Times New Roman" panose="02020603050405020304" pitchFamily="18" charset="0"/>
              </a:rPr>
              <a:t>IN(max)</a:t>
            </a:r>
            <a:r>
              <a:rPr lang="vi-VN">
                <a:latin typeface="Times New Roman" panose="02020603050405020304" pitchFamily="18" charset="0"/>
                <a:ea typeface="Calibri" panose="020F0502020204030204" pitchFamily="34" charset="0"/>
                <a:cs typeface="Times New Roman" panose="02020603050405020304" pitchFamily="18" charset="0"/>
              </a:rPr>
              <a:t> = V</a:t>
            </a:r>
            <a:r>
              <a:rPr lang="vi-VN" baseline="-25000">
                <a:latin typeface="Times New Roman" panose="02020603050405020304" pitchFamily="18" charset="0"/>
                <a:ea typeface="Calibri" panose="020F0502020204030204" pitchFamily="34" charset="0"/>
                <a:cs typeface="Times New Roman" panose="02020603050405020304" pitchFamily="18" charset="0"/>
              </a:rPr>
              <a:t>CC</a:t>
            </a:r>
            <a:r>
              <a:rPr lang="vi-VN">
                <a:latin typeface="Times New Roman" panose="02020603050405020304" pitchFamily="18" charset="0"/>
                <a:ea typeface="Calibri" panose="020F0502020204030204" pitchFamily="34" charset="0"/>
                <a:cs typeface="Times New Roman" panose="02020603050405020304" pitchFamily="18" charset="0"/>
              </a:rPr>
              <a:t> + 0.3 (V)</a:t>
            </a:r>
          </a:p>
        </p:txBody>
      </p:sp>
      <p:pic>
        <p:nvPicPr>
          <p:cNvPr id="2" name="Picture 1">
            <a:extLst>
              <a:ext uri="{FF2B5EF4-FFF2-40B4-BE49-F238E27FC236}">
                <a16:creationId xmlns:a16="http://schemas.microsoft.com/office/drawing/2014/main" id="{8FFE043D-D691-F356-B6A5-8C3AADC6C8A2}"/>
              </a:ext>
            </a:extLst>
          </p:cNvPr>
          <p:cNvPicPr>
            <a:picLocks noChangeAspect="1"/>
          </p:cNvPicPr>
          <p:nvPr/>
        </p:nvPicPr>
        <p:blipFill>
          <a:blip r:embed="rId3"/>
          <a:stretch>
            <a:fillRect/>
          </a:stretch>
        </p:blipFill>
        <p:spPr>
          <a:xfrm>
            <a:off x="774080" y="1530310"/>
            <a:ext cx="2768976" cy="1845771"/>
          </a:xfrm>
          <a:prstGeom prst="rect">
            <a:avLst/>
          </a:prstGeom>
        </p:spPr>
      </p:pic>
      <p:sp>
        <p:nvSpPr>
          <p:cNvPr id="3" name="TextBox 2">
            <a:extLst>
              <a:ext uri="{FF2B5EF4-FFF2-40B4-BE49-F238E27FC236}">
                <a16:creationId xmlns:a16="http://schemas.microsoft.com/office/drawing/2014/main" id="{ADCE1232-2C7D-1E27-0F5E-7DA4860B4A51}"/>
              </a:ext>
            </a:extLst>
          </p:cNvPr>
          <p:cNvSpPr txBox="1"/>
          <p:nvPr/>
        </p:nvSpPr>
        <p:spPr>
          <a:xfrm>
            <a:off x="1561682" y="1160979"/>
            <a:ext cx="1531188" cy="369332"/>
          </a:xfrm>
          <a:prstGeom prst="rect">
            <a:avLst/>
          </a:prstGeom>
          <a:noFill/>
        </p:spPr>
        <p:txBody>
          <a:bodyPr wrap="none" rtlCol="0">
            <a:spAutoFit/>
          </a:bodyPr>
          <a:lstStyle/>
          <a:p>
            <a:r>
              <a:rPr lang="vi-VN" sz="1800"/>
              <a:t>IR2104SPBF</a:t>
            </a:r>
            <a:endParaRPr lang="en-US" sz="1800"/>
          </a:p>
        </p:txBody>
      </p:sp>
      <p:pic>
        <p:nvPicPr>
          <p:cNvPr id="4" name="Picture 3">
            <a:extLst>
              <a:ext uri="{FF2B5EF4-FFF2-40B4-BE49-F238E27FC236}">
                <a16:creationId xmlns:a16="http://schemas.microsoft.com/office/drawing/2014/main" id="{6E9FA742-08D3-95A1-A40D-60C12E388D18}"/>
              </a:ext>
            </a:extLst>
          </p:cNvPr>
          <p:cNvPicPr>
            <a:picLocks noChangeAspect="1"/>
          </p:cNvPicPr>
          <p:nvPr/>
        </p:nvPicPr>
        <p:blipFill>
          <a:blip r:embed="rId4"/>
          <a:stretch>
            <a:fillRect/>
          </a:stretch>
        </p:blipFill>
        <p:spPr>
          <a:xfrm>
            <a:off x="3721196" y="1160979"/>
            <a:ext cx="5324192" cy="2200692"/>
          </a:xfrm>
          <a:prstGeom prst="rect">
            <a:avLst/>
          </a:prstGeom>
        </p:spPr>
      </p:pic>
      <p:pic>
        <p:nvPicPr>
          <p:cNvPr id="5" name="Picture 4">
            <a:extLst>
              <a:ext uri="{FF2B5EF4-FFF2-40B4-BE49-F238E27FC236}">
                <a16:creationId xmlns:a16="http://schemas.microsoft.com/office/drawing/2014/main" id="{A3498855-6F99-FC96-C08B-CC4AEB6B6962}"/>
              </a:ext>
            </a:extLst>
          </p:cNvPr>
          <p:cNvPicPr>
            <a:picLocks noChangeAspect="1"/>
          </p:cNvPicPr>
          <p:nvPr/>
        </p:nvPicPr>
        <p:blipFill>
          <a:blip r:embed="rId5"/>
          <a:stretch>
            <a:fillRect/>
          </a:stretch>
        </p:blipFill>
        <p:spPr>
          <a:xfrm>
            <a:off x="3449940" y="3509942"/>
            <a:ext cx="4919980" cy="1329055"/>
          </a:xfrm>
          <a:prstGeom prst="rect">
            <a:avLst/>
          </a:prstGeom>
        </p:spPr>
      </p:pic>
      <p:sp>
        <p:nvSpPr>
          <p:cNvPr id="7" name="TextBox 6">
            <a:extLst>
              <a:ext uri="{FF2B5EF4-FFF2-40B4-BE49-F238E27FC236}">
                <a16:creationId xmlns:a16="http://schemas.microsoft.com/office/drawing/2014/main" id="{713C0F7E-D52C-0125-F291-B1141604163D}"/>
              </a:ext>
            </a:extLst>
          </p:cNvPr>
          <p:cNvSpPr txBox="1"/>
          <p:nvPr/>
        </p:nvSpPr>
        <p:spPr>
          <a:xfrm>
            <a:off x="3721196" y="4798851"/>
            <a:ext cx="4670612" cy="376834"/>
          </a:xfrm>
          <a:prstGeom prst="rect">
            <a:avLst/>
          </a:prstGeom>
          <a:noFill/>
        </p:spPr>
        <p:txBody>
          <a:bodyPr wrap="square">
            <a:spAutoFit/>
          </a:bodyPr>
          <a:lstStyle/>
          <a:p>
            <a:pPr algn="just">
              <a:lnSpc>
                <a:spcPct val="150000"/>
              </a:lnSpc>
              <a:spcBef>
                <a:spcPts val="1200"/>
              </a:spcBef>
              <a:spcAft>
                <a:spcPts val="100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Chọn Diode boostrap 1N5819HW =&gt; V</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F </a:t>
            </a:r>
            <a:r>
              <a:rPr lang="vi-VN" sz="1400">
                <a:effectLst/>
                <a:latin typeface="Times New Roman" panose="02020603050405020304" pitchFamily="18" charset="0"/>
                <a:ea typeface="Calibri" panose="020F0502020204030204" pitchFamily="34" charset="0"/>
                <a:cs typeface="Times New Roman" panose="02020603050405020304" pitchFamily="18" charset="0"/>
              </a:rPr>
              <a:t>= 0.6V, V</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DD </a:t>
            </a:r>
            <a:r>
              <a:rPr lang="vi-VN" sz="1400">
                <a:effectLst/>
                <a:latin typeface="Times New Roman" panose="02020603050405020304" pitchFamily="18" charset="0"/>
                <a:ea typeface="Calibri" panose="020F0502020204030204" pitchFamily="34" charset="0"/>
                <a:cs typeface="Times New Roman" panose="02020603050405020304" pitchFamily="18" charset="0"/>
              </a:rPr>
              <a:t>= 12 V</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579C927E-6DD2-3583-8305-7CEF472BCE47}"/>
              </a:ext>
            </a:extLst>
          </p:cNvPr>
          <p:cNvPicPr>
            <a:picLocks noChangeAspect="1"/>
          </p:cNvPicPr>
          <p:nvPr/>
        </p:nvPicPr>
        <p:blipFill>
          <a:blip r:embed="rId6"/>
          <a:stretch>
            <a:fillRect/>
          </a:stretch>
        </p:blipFill>
        <p:spPr>
          <a:xfrm>
            <a:off x="3721196" y="5313531"/>
            <a:ext cx="1673860" cy="462280"/>
          </a:xfrm>
          <a:prstGeom prst="rect">
            <a:avLst/>
          </a:prstGeom>
        </p:spPr>
      </p:pic>
    </p:spTree>
    <p:extLst>
      <p:ext uri="{BB962C8B-B14F-4D97-AF65-F5344CB8AC3E}">
        <p14:creationId xmlns:p14="http://schemas.microsoft.com/office/powerpoint/2010/main" val="1080425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17</a:t>
            </a:fld>
            <a:endParaRPr lang="en-US" altLang="en-US" sz="900" dirty="0">
              <a:solidFill>
                <a:srgbClr val="898989"/>
              </a:solidFill>
              <a:latin typeface="Arial" panose="020B0604020202020204" pitchFamily="34" charset="0"/>
            </a:endParaRPr>
          </a:p>
        </p:txBody>
      </p:sp>
      <p:sp>
        <p:nvSpPr>
          <p:cNvPr id="6" name="Rectangle 2">
            <a:extLst>
              <a:ext uri="{FF2B5EF4-FFF2-40B4-BE49-F238E27FC236}">
                <a16:creationId xmlns:a16="http://schemas.microsoft.com/office/drawing/2014/main" id="{AE7326C1-3803-82F7-8F6D-B874F19438A3}"/>
              </a:ext>
            </a:extLst>
          </p:cNvPr>
          <p:cNvSpPr>
            <a:spLocks noGrp="1" noChangeArrowheads="1"/>
          </p:cNvSpPr>
          <p:nvPr>
            <p:ph type="title"/>
          </p:nvPr>
        </p:nvSpPr>
        <p:spPr>
          <a:xfrm>
            <a:off x="1249561" y="159544"/>
            <a:ext cx="6644878"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1</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a:t>
            </a:r>
            <a:endParaRPr lang="vi-VN" sz="3000" b="1" dirty="0">
              <a:solidFill>
                <a:srgbClr val="3376C7"/>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BB78759-AC89-F284-E125-70D86E0D85FC}"/>
              </a:ext>
            </a:extLst>
          </p:cNvPr>
          <p:cNvPicPr>
            <a:picLocks noChangeAspect="1"/>
          </p:cNvPicPr>
          <p:nvPr/>
        </p:nvPicPr>
        <p:blipFill>
          <a:blip r:embed="rId2"/>
          <a:stretch>
            <a:fillRect/>
          </a:stretch>
        </p:blipFill>
        <p:spPr>
          <a:xfrm>
            <a:off x="261967" y="1325885"/>
            <a:ext cx="2637509" cy="1893662"/>
          </a:xfrm>
          <a:prstGeom prst="rect">
            <a:avLst/>
          </a:prstGeom>
        </p:spPr>
      </p:pic>
      <p:sp>
        <p:nvSpPr>
          <p:cNvPr id="7" name="TextBox 6">
            <a:extLst>
              <a:ext uri="{FF2B5EF4-FFF2-40B4-BE49-F238E27FC236}">
                <a16:creationId xmlns:a16="http://schemas.microsoft.com/office/drawing/2014/main" id="{F49DB6E6-E2E3-61EA-4310-22FC91D8AE2B}"/>
              </a:ext>
            </a:extLst>
          </p:cNvPr>
          <p:cNvSpPr txBox="1"/>
          <p:nvPr/>
        </p:nvSpPr>
        <p:spPr>
          <a:xfrm>
            <a:off x="1017105" y="3429000"/>
            <a:ext cx="1127232" cy="400110"/>
          </a:xfrm>
          <a:prstGeom prst="rect">
            <a:avLst/>
          </a:prstGeom>
          <a:noFill/>
        </p:spPr>
        <p:txBody>
          <a:bodyPr wrap="none" rtlCol="0">
            <a:spAutoFit/>
          </a:bodyPr>
          <a:lstStyle/>
          <a:p>
            <a:r>
              <a:rPr lang="vi-VN" sz="2000"/>
              <a:t>BSS138</a:t>
            </a:r>
            <a:endParaRPr lang="en-US" sz="1050"/>
          </a:p>
        </p:txBody>
      </p:sp>
      <p:sp>
        <p:nvSpPr>
          <p:cNvPr id="9" name="TextBox 8">
            <a:extLst>
              <a:ext uri="{FF2B5EF4-FFF2-40B4-BE49-F238E27FC236}">
                <a16:creationId xmlns:a16="http://schemas.microsoft.com/office/drawing/2014/main" id="{8C6E26F5-391A-3FDB-FA6C-E16DFBD767C8}"/>
              </a:ext>
            </a:extLst>
          </p:cNvPr>
          <p:cNvSpPr txBox="1"/>
          <p:nvPr/>
        </p:nvSpPr>
        <p:spPr>
          <a:xfrm>
            <a:off x="327953" y="4038563"/>
            <a:ext cx="2505535" cy="2229906"/>
          </a:xfrm>
          <a:prstGeom prst="rect">
            <a:avLst/>
          </a:prstGeom>
          <a:noFill/>
        </p:spPr>
        <p:txBody>
          <a:bodyPr wrap="square">
            <a:spAutoFit/>
          </a:bodyPr>
          <a:lstStyle/>
          <a:p>
            <a:pPr algn="just" fontAlgn="base">
              <a:lnSpc>
                <a:spcPct val="150000"/>
              </a:lnSpc>
              <a:spcBef>
                <a:spcPts val="900"/>
              </a:spcBef>
              <a:buSzPts val="1200"/>
            </a:pPr>
            <a:r>
              <a:rPr lang="vi-VN" sz="2000">
                <a:latin typeface="Times New Roman" panose="02020603050405020304" pitchFamily="18" charset="0"/>
                <a:ea typeface="Times New Roman" panose="02020603050405020304" pitchFamily="18" charset="0"/>
                <a:cs typeface="Times New Roman" panose="02020603050405020304" pitchFamily="18" charset="0"/>
              </a:rPr>
              <a:t>Thông số kỹ thuật: </a:t>
            </a:r>
            <a:endParaRPr lang="en-US" sz="20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a:lnSpc>
                <a:spcPct val="150000"/>
              </a:lnSpc>
              <a:spcBef>
                <a:spcPts val="900"/>
              </a:spcBef>
              <a:buFont typeface="Symbol" panose="05050102010706020507" pitchFamily="18" charset="2"/>
              <a:buChar char=""/>
            </a:pPr>
            <a:r>
              <a:rPr lang="vi-VN" sz="2000">
                <a:latin typeface="Times New Roman" panose="02020603050405020304" pitchFamily="18" charset="0"/>
                <a:ea typeface="Calibri" panose="020F0502020204030204" pitchFamily="34" charset="0"/>
                <a:cs typeface="Times New Roman" panose="02020603050405020304" pitchFamily="18" charset="0"/>
              </a:rPr>
              <a:t>V</a:t>
            </a:r>
            <a:r>
              <a:rPr lang="vi-VN" sz="2000" baseline="-25000">
                <a:latin typeface="Times New Roman" panose="02020603050405020304" pitchFamily="18" charset="0"/>
                <a:ea typeface="Calibri" panose="020F0502020204030204" pitchFamily="34" charset="0"/>
                <a:cs typeface="Times New Roman" panose="02020603050405020304" pitchFamily="18" charset="0"/>
              </a:rPr>
              <a:t>DS </a:t>
            </a:r>
            <a:r>
              <a:rPr lang="vi-VN" sz="2000">
                <a:latin typeface="Times New Roman" panose="02020603050405020304" pitchFamily="18" charset="0"/>
                <a:ea typeface="Calibri" panose="020F0502020204030204" pitchFamily="34" charset="0"/>
                <a:cs typeface="Times New Roman" panose="02020603050405020304" pitchFamily="18" charset="0"/>
              </a:rPr>
              <a:t>= 50 V</a:t>
            </a:r>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lnSpc>
                <a:spcPct val="150000"/>
              </a:lnSpc>
              <a:spcBef>
                <a:spcPts val="900"/>
              </a:spcBef>
              <a:buFont typeface="Symbol" panose="05050102010706020507" pitchFamily="18" charset="2"/>
              <a:buChar char=""/>
            </a:pPr>
            <a:r>
              <a:rPr lang="vi-VN" sz="2000">
                <a:latin typeface="Times New Roman" panose="02020603050405020304" pitchFamily="18" charset="0"/>
                <a:ea typeface="Calibri" panose="020F0502020204030204" pitchFamily="34" charset="0"/>
                <a:cs typeface="Times New Roman" panose="02020603050405020304" pitchFamily="18" charset="0"/>
              </a:rPr>
              <a:t>I </a:t>
            </a:r>
            <a:r>
              <a:rPr lang="vi-VN" sz="2000" baseline="-25000">
                <a:latin typeface="Times New Roman" panose="02020603050405020304" pitchFamily="18" charset="0"/>
                <a:ea typeface="Calibri" panose="020F0502020204030204" pitchFamily="34" charset="0"/>
                <a:cs typeface="Times New Roman" panose="02020603050405020304" pitchFamily="18" charset="0"/>
              </a:rPr>
              <a:t>DS </a:t>
            </a:r>
            <a:r>
              <a:rPr lang="vi-VN" sz="2000">
                <a:latin typeface="Times New Roman" panose="02020603050405020304" pitchFamily="18" charset="0"/>
                <a:ea typeface="Calibri" panose="020F0502020204030204" pitchFamily="34" charset="0"/>
                <a:cs typeface="Times New Roman" panose="02020603050405020304" pitchFamily="18" charset="0"/>
              </a:rPr>
              <a:t>= 200 mA</a:t>
            </a:r>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lnSpc>
                <a:spcPct val="150000"/>
              </a:lnSpc>
              <a:spcBef>
                <a:spcPts val="900"/>
              </a:spcBef>
              <a:spcAft>
                <a:spcPts val="750"/>
              </a:spcAft>
              <a:buFont typeface="Symbol" panose="05050102010706020507" pitchFamily="18" charset="2"/>
              <a:buChar char=""/>
            </a:pPr>
            <a:r>
              <a:rPr lang="vi-VN" sz="2000">
                <a:latin typeface="Times New Roman" panose="02020603050405020304" pitchFamily="18" charset="0"/>
                <a:ea typeface="Calibri" panose="020F0502020204030204" pitchFamily="34" charset="0"/>
                <a:cs typeface="Times New Roman" panose="02020603050405020304" pitchFamily="18" charset="0"/>
              </a:rPr>
              <a:t>V</a:t>
            </a:r>
            <a:r>
              <a:rPr lang="vi-VN" sz="2000" baseline="-25000">
                <a:latin typeface="Times New Roman" panose="02020603050405020304" pitchFamily="18" charset="0"/>
                <a:ea typeface="Calibri" panose="020F0502020204030204" pitchFamily="34" charset="0"/>
                <a:cs typeface="Times New Roman" panose="02020603050405020304" pitchFamily="18" charset="0"/>
              </a:rPr>
              <a:t>gs(th) </a:t>
            </a:r>
            <a:r>
              <a:rPr lang="vi-VN" sz="2000">
                <a:latin typeface="Times New Roman" panose="02020603050405020304" pitchFamily="18" charset="0"/>
                <a:ea typeface="Calibri" panose="020F0502020204030204" pitchFamily="34" charset="0"/>
                <a:cs typeface="Times New Roman" panose="02020603050405020304" pitchFamily="18" charset="0"/>
              </a:rPr>
              <a:t>= 1.5 V</a:t>
            </a:r>
            <a:endParaRPr lang="en-US" sz="200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56B37D03-6426-C982-76C5-C7F27ABBE707}"/>
              </a:ext>
            </a:extLst>
          </p:cNvPr>
          <p:cNvPicPr>
            <a:picLocks noChangeAspect="1"/>
          </p:cNvPicPr>
          <p:nvPr/>
        </p:nvPicPr>
        <p:blipFill>
          <a:blip r:embed="rId3"/>
          <a:stretch>
            <a:fillRect/>
          </a:stretch>
        </p:blipFill>
        <p:spPr>
          <a:xfrm>
            <a:off x="3277685" y="2156130"/>
            <a:ext cx="5282018" cy="3104659"/>
          </a:xfrm>
          <a:prstGeom prst="rect">
            <a:avLst/>
          </a:prstGeom>
        </p:spPr>
      </p:pic>
    </p:spTree>
    <p:extLst>
      <p:ext uri="{BB962C8B-B14F-4D97-AF65-F5344CB8AC3E}">
        <p14:creationId xmlns:p14="http://schemas.microsoft.com/office/powerpoint/2010/main" val="2094301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263849" y="1135499"/>
            <a:ext cx="6616303" cy="506016"/>
          </a:xfrm>
        </p:spPr>
        <p:txBody>
          <a:bodyPr spcFirstLastPara="1" vert="horz" wrap="square" lIns="68580" tIns="34290" rIns="68580" bIns="34290" numCol="1" rtlCol="0" anchor="ctr" anchorCtr="0" compatLnSpc="1">
            <a:normAutofit fontScale="90000"/>
          </a:bodyPr>
          <a:lstStyle/>
          <a:p>
            <a:pPr algn="ctr" eaLnBrk="1" hangingPunct="1"/>
            <a:r>
              <a:rPr lang="en-US" sz="3000" b="1" dirty="0">
                <a:solidFill>
                  <a:srgbClr val="3376C7"/>
                </a:solidFill>
                <a:latin typeface="Arial" panose="020B0604020202020204" pitchFamily="34" charset="0"/>
                <a:cs typeface="Arial" panose="020B0604020202020204" pitchFamily="34" charset="0"/>
              </a:rPr>
              <a:t>4</a:t>
            </a:r>
            <a:r>
              <a:rPr sz="3000" b="1" dirty="0">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1</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a:t>
            </a:r>
            <a:endParaRPr lang="vi-VN" sz="3000" b="1" dirty="0">
              <a:solidFill>
                <a:srgbClr val="3376C7"/>
              </a:solidFill>
              <a:latin typeface="Arial" panose="020B0604020202020204" pitchFamily="34" charset="0"/>
              <a:cs typeface="Arial" panose="020B0604020202020204" pitchFamily="34" charset="0"/>
            </a:endParaRPr>
          </a:p>
        </p:txBody>
      </p:sp>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18</a:t>
            </a:fld>
            <a:endParaRPr lang="en-US" altLang="en-US" sz="900" dirty="0">
              <a:solidFill>
                <a:srgbClr val="898989"/>
              </a:solidFill>
              <a:latin typeface="Arial" panose="020B0604020202020204" pitchFamily="34" charset="0"/>
            </a:endParaRPr>
          </a:p>
        </p:txBody>
      </p:sp>
      <p:pic>
        <p:nvPicPr>
          <p:cNvPr id="2" name="Picture 1">
            <a:extLst>
              <a:ext uri="{FF2B5EF4-FFF2-40B4-BE49-F238E27FC236}">
                <a16:creationId xmlns:a16="http://schemas.microsoft.com/office/drawing/2014/main" id="{063714EF-48E5-3896-E63F-9F71B18BFE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1108" y="2705525"/>
            <a:ext cx="3430892" cy="2115741"/>
          </a:xfrm>
          <a:prstGeom prst="rect">
            <a:avLst/>
          </a:prstGeom>
          <a:noFill/>
        </p:spPr>
      </p:pic>
      <p:pic>
        <p:nvPicPr>
          <p:cNvPr id="3" name="Picture 2">
            <a:extLst>
              <a:ext uri="{FF2B5EF4-FFF2-40B4-BE49-F238E27FC236}">
                <a16:creationId xmlns:a16="http://schemas.microsoft.com/office/drawing/2014/main" id="{9C1D6D4F-8C1C-3B2A-6B1D-5FCFA1CFD115}"/>
              </a:ext>
            </a:extLst>
          </p:cNvPr>
          <p:cNvPicPr>
            <a:picLocks noChangeAspect="1"/>
          </p:cNvPicPr>
          <p:nvPr/>
        </p:nvPicPr>
        <p:blipFill>
          <a:blip r:embed="rId3"/>
          <a:stretch>
            <a:fillRect/>
          </a:stretch>
        </p:blipFill>
        <p:spPr>
          <a:xfrm>
            <a:off x="5030630" y="1826116"/>
            <a:ext cx="2972263" cy="3963460"/>
          </a:xfrm>
          <a:prstGeom prst="rect">
            <a:avLst/>
          </a:prstGeom>
        </p:spPr>
      </p:pic>
    </p:spTree>
    <p:extLst>
      <p:ext uri="{BB962C8B-B14F-4D97-AF65-F5344CB8AC3E}">
        <p14:creationId xmlns:p14="http://schemas.microsoft.com/office/powerpoint/2010/main" val="3535114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58947" y="184717"/>
            <a:ext cx="7226102"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2</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 quạt</a:t>
            </a:r>
            <a:endParaRPr lang="vi-VN" sz="3000" b="1" dirty="0">
              <a:solidFill>
                <a:srgbClr val="3376C7"/>
              </a:solidFill>
              <a:latin typeface="Arial" panose="020B0604020202020204" pitchFamily="34" charset="0"/>
              <a:cs typeface="Arial" panose="020B0604020202020204" pitchFamily="34" charset="0"/>
            </a:endParaRPr>
          </a:p>
        </p:txBody>
      </p:sp>
      <p:sp>
        <p:nvSpPr>
          <p:cNvPr id="15363" name="Rectangle 71"/>
          <p:cNvSpPr txBox="1">
            <a:spLocks noGrp="1"/>
          </p:cNvSpPr>
          <p:nvPr>
            <p:ph type="sldNum" sz="quarter" idx="4"/>
          </p:nvPr>
        </p:nvSpPr>
        <p:spPr>
          <a:noFill/>
          <a:ln>
            <a:noFill/>
          </a:ln>
        </p:spPr>
        <p:txBody>
          <a:bodyPr anchor="ctr" anchorCtr="0"/>
          <a:lstStyle/>
          <a:p>
            <a:pPr algn="r" defTabSz="685800">
              <a:spcBef>
                <a:spcPct val="0"/>
              </a:spcBef>
              <a:buClrTx/>
              <a:defRPr/>
            </a:pPr>
            <a:fld id="{9A0DB2DC-4C9A-4742-B13C-FB6460FD3503}" type="slidenum">
              <a:rPr lang="en-US" altLang="en-US" sz="900" kern="1200" dirty="0">
                <a:solidFill>
                  <a:srgbClr val="898989"/>
                </a:solidFill>
                <a:latin typeface="Arial" panose="020B0604020202020204" pitchFamily="34" charset="0"/>
                <a:ea typeface="+mn-ea"/>
                <a:cs typeface="+mn-cs"/>
              </a:rPr>
              <a:pPr algn="r" defTabSz="685800">
                <a:spcBef>
                  <a:spcPct val="0"/>
                </a:spcBef>
                <a:buClrTx/>
                <a:defRPr/>
              </a:pPr>
              <a:t>19</a:t>
            </a:fld>
            <a:endParaRPr lang="en-US" altLang="en-US" sz="900" kern="1200" dirty="0">
              <a:solidFill>
                <a:srgbClr val="898989"/>
              </a:solidFill>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60718369-986E-3420-2983-2DF5F6457CE7}"/>
              </a:ext>
            </a:extLst>
          </p:cNvPr>
          <p:cNvSpPr txBox="1"/>
          <p:nvPr/>
        </p:nvSpPr>
        <p:spPr>
          <a:xfrm>
            <a:off x="3301101" y="3477185"/>
            <a:ext cx="5530567" cy="1359346"/>
          </a:xfrm>
          <a:prstGeom prst="rect">
            <a:avLst/>
          </a:prstGeom>
          <a:noFill/>
        </p:spPr>
        <p:txBody>
          <a:bodyPr wrap="square">
            <a:spAutoFit/>
          </a:bodyPr>
          <a:lstStyle/>
          <a:p>
            <a:pPr marL="257175" indent="-257175" algn="just" defTabSz="685800" fontAlgn="base">
              <a:spcBef>
                <a:spcPts val="900"/>
              </a:spcBef>
              <a:spcAft>
                <a:spcPts val="750"/>
              </a:spcAft>
              <a:buClrTx/>
              <a:buSzPts val="1200"/>
              <a:buFont typeface="Wingdings" panose="05000000000000000000" pitchFamily="2" charset="2"/>
              <a:buChar char="ü"/>
              <a:defRPr/>
            </a:pPr>
            <a:r>
              <a:rPr lang="vi-VN" sz="1800" kern="120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Điện áp cấp đầu vào: 12 - 26 VDC</a:t>
            </a:r>
          </a:p>
          <a:p>
            <a:pPr marL="257175" indent="-257175" algn="just" defTabSz="685800" fontAlgn="base">
              <a:spcBef>
                <a:spcPts val="900"/>
              </a:spcBef>
              <a:spcAft>
                <a:spcPts val="750"/>
              </a:spcAft>
              <a:buClrTx/>
              <a:buSzPts val="1200"/>
              <a:buFont typeface="Wingdings" panose="05000000000000000000" pitchFamily="2" charset="2"/>
              <a:buChar char="ü"/>
              <a:defRPr/>
            </a:pPr>
            <a:r>
              <a:rPr lang="vi-VN" sz="180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Công suất định mức: 20W</a:t>
            </a:r>
            <a:endParaRPr lang="vi-VN" sz="1800" kern="120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defTabSz="685800" fontAlgn="base">
              <a:spcBef>
                <a:spcPts val="900"/>
              </a:spcBef>
              <a:spcAft>
                <a:spcPts val="750"/>
              </a:spcAft>
              <a:buClrTx/>
              <a:buSzPts val="1200"/>
              <a:buFont typeface="Wingdings" panose="05000000000000000000" pitchFamily="2" charset="2"/>
              <a:buChar char="ü"/>
              <a:defRPr/>
            </a:pPr>
            <a:r>
              <a:rPr lang="vi-VN" sz="1800" kern="120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Moment xoắn định mức là 0.0765 N.m</a:t>
            </a:r>
          </a:p>
        </p:txBody>
      </p:sp>
      <p:sp>
        <p:nvSpPr>
          <p:cNvPr id="5" name="TextBox 4">
            <a:extLst>
              <a:ext uri="{FF2B5EF4-FFF2-40B4-BE49-F238E27FC236}">
                <a16:creationId xmlns:a16="http://schemas.microsoft.com/office/drawing/2014/main" id="{B83C4E7D-71F8-38F7-01DA-D197811FB27A}"/>
              </a:ext>
            </a:extLst>
          </p:cNvPr>
          <p:cNvSpPr txBox="1"/>
          <p:nvPr/>
        </p:nvSpPr>
        <p:spPr>
          <a:xfrm>
            <a:off x="782349" y="1249882"/>
            <a:ext cx="7665169" cy="1477328"/>
          </a:xfrm>
          <a:prstGeom prst="rect">
            <a:avLst/>
          </a:prstGeom>
          <a:noFill/>
        </p:spPr>
        <p:txBody>
          <a:bodyPr wrap="square" rtlCol="0">
            <a:spAutoFit/>
          </a:bodyPr>
          <a:lstStyle/>
          <a:p>
            <a:pPr marL="257175" indent="-257175" defTabSz="685800">
              <a:buClrTx/>
              <a:buFontTx/>
              <a:buChar char="-"/>
              <a:defRPr/>
            </a:pPr>
            <a:r>
              <a:rPr lang="vi-VN" sz="1800">
                <a:solidFill>
                  <a:prstClr val="black"/>
                </a:solidFill>
                <a:latin typeface="Times New Roman" panose="02020603050405020304" pitchFamily="18" charset="0"/>
              </a:rPr>
              <a:t>Với lực hút đã tính ở mô hình động học xấp xỉ khoảng 26.43N. Giả sử ta đặt robot nằm trên bề mặt nằm ngang, lúc này lực 26.43N sẽ tương đương với trọng lực của 1 vật, ta có công thức chuyển trọng lực thành tốc độ rpm, với r là bán kính rotor xấp xỉ 2cm. </a:t>
            </a:r>
            <a:r>
              <a:rPr lang="vi-VN" sz="1800" kern="1200">
                <a:solidFill>
                  <a:prstClr val="black"/>
                </a:solidFill>
                <a:latin typeface="Times New Roman" panose="02020603050405020304" pitchFamily="18" charset="0"/>
                <a:ea typeface="+mn-ea"/>
                <a:cs typeface="+mn-cs"/>
              </a:rPr>
              <a:t> </a:t>
            </a:r>
          </a:p>
          <a:p>
            <a:pPr marL="257175" indent="-257175" defTabSz="685800">
              <a:buClrTx/>
              <a:buFontTx/>
              <a:buChar char="-"/>
              <a:defRPr/>
            </a:pPr>
            <a:endParaRPr lang="en-US" sz="1800" kern="1200">
              <a:solidFill>
                <a:prstClr val="black"/>
              </a:solidFill>
              <a:latin typeface="Calibri Light"/>
              <a:ea typeface="+mn-ea"/>
              <a:cs typeface="+mn-cs"/>
            </a:endParaRPr>
          </a:p>
        </p:txBody>
      </p:sp>
      <p:pic>
        <p:nvPicPr>
          <p:cNvPr id="3" name="Picture 2">
            <a:extLst>
              <a:ext uri="{FF2B5EF4-FFF2-40B4-BE49-F238E27FC236}">
                <a16:creationId xmlns:a16="http://schemas.microsoft.com/office/drawing/2014/main" id="{09547A63-1C30-C4C0-5ACF-6E5ABEDCBB6B}"/>
              </a:ext>
            </a:extLst>
          </p:cNvPr>
          <p:cNvPicPr>
            <a:picLocks noChangeAspect="1"/>
          </p:cNvPicPr>
          <p:nvPr/>
        </p:nvPicPr>
        <p:blipFill>
          <a:blip r:embed="rId2"/>
          <a:stretch>
            <a:fillRect/>
          </a:stretch>
        </p:blipFill>
        <p:spPr>
          <a:xfrm>
            <a:off x="266700" y="3444592"/>
            <a:ext cx="2652839" cy="2221226"/>
          </a:xfrm>
          <a:prstGeom prst="rect">
            <a:avLst/>
          </a:prstGeom>
        </p:spPr>
      </p:pic>
      <p:pic>
        <p:nvPicPr>
          <p:cNvPr id="7" name="Picture 6">
            <a:extLst>
              <a:ext uri="{FF2B5EF4-FFF2-40B4-BE49-F238E27FC236}">
                <a16:creationId xmlns:a16="http://schemas.microsoft.com/office/drawing/2014/main" id="{656A44F7-0033-7386-7CF3-6D7350E8C283}"/>
              </a:ext>
            </a:extLst>
          </p:cNvPr>
          <p:cNvPicPr>
            <a:picLocks noChangeAspect="1"/>
          </p:cNvPicPr>
          <p:nvPr/>
        </p:nvPicPr>
        <p:blipFill>
          <a:blip r:embed="rId3"/>
          <a:stretch>
            <a:fillRect/>
          </a:stretch>
        </p:blipFill>
        <p:spPr>
          <a:xfrm>
            <a:off x="3301101" y="5144621"/>
            <a:ext cx="2203117" cy="702899"/>
          </a:xfrm>
          <a:prstGeom prst="rect">
            <a:avLst/>
          </a:prstGeom>
        </p:spPr>
      </p:pic>
      <p:sp>
        <p:nvSpPr>
          <p:cNvPr id="10" name="Arrow: Right 9">
            <a:extLst>
              <a:ext uri="{FF2B5EF4-FFF2-40B4-BE49-F238E27FC236}">
                <a16:creationId xmlns:a16="http://schemas.microsoft.com/office/drawing/2014/main" id="{C7070B28-C5FE-7D1A-2D47-ECBBEC9E1375}"/>
              </a:ext>
            </a:extLst>
          </p:cNvPr>
          <p:cNvSpPr/>
          <p:nvPr/>
        </p:nvSpPr>
        <p:spPr>
          <a:xfrm>
            <a:off x="5618363" y="5283800"/>
            <a:ext cx="733806" cy="363474"/>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6630C8D-0D06-A4E5-7292-C9CDBF9241A3}"/>
              </a:ext>
            </a:extLst>
          </p:cNvPr>
          <p:cNvSpPr txBox="1"/>
          <p:nvPr/>
        </p:nvSpPr>
        <p:spPr>
          <a:xfrm>
            <a:off x="6466314" y="5144620"/>
            <a:ext cx="2410986" cy="738664"/>
          </a:xfrm>
          <a:prstGeom prst="rect">
            <a:avLst/>
          </a:prstGeom>
          <a:noFill/>
        </p:spPr>
        <p:txBody>
          <a:bodyPr wrap="square">
            <a:spAutoFit/>
          </a:bodyPr>
          <a:lstStyle/>
          <a:p>
            <a:pPr fontAlgn="base">
              <a:spcBef>
                <a:spcPts val="900"/>
              </a:spcBef>
              <a:spcAft>
                <a:spcPts val="750"/>
              </a:spcAft>
              <a:buSzPts val="1200"/>
            </a:pPr>
            <a:r>
              <a:rPr lang="en-US" sz="2100">
                <a:latin typeface="Times New Roman" panose="02020603050405020304" pitchFamily="18" charset="0"/>
                <a:cs typeface="Times New Roman" panose="02020603050405020304" pitchFamily="18" charset="0"/>
              </a:rPr>
              <a:t>Tốc độ không tải</a:t>
            </a:r>
            <a:r>
              <a:rPr lang="vi-VN" sz="2100">
                <a:latin typeface="Times New Roman" panose="02020603050405020304" pitchFamily="18" charset="0"/>
                <a:cs typeface="Times New Roman" panose="02020603050405020304" pitchFamily="18" charset="0"/>
              </a:rPr>
              <a:t> xấp xỉ</a:t>
            </a:r>
            <a:r>
              <a:rPr lang="en-US" sz="2100">
                <a:latin typeface="Times New Roman" panose="02020603050405020304" pitchFamily="18" charset="0"/>
                <a:cs typeface="Times New Roman" panose="02020603050405020304" pitchFamily="18" charset="0"/>
              </a:rPr>
              <a:t>: </a:t>
            </a:r>
            <a:r>
              <a:rPr lang="vi-VN" sz="2100">
                <a:latin typeface="Times New Roman" panose="02020603050405020304" pitchFamily="18" charset="0"/>
                <a:cs typeface="Times New Roman" panose="02020603050405020304" pitchFamily="18" charset="0"/>
              </a:rPr>
              <a:t>2500RPM</a:t>
            </a:r>
            <a:endParaRPr lang="vi-VN" sz="210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ED038E0-C1BC-FBBE-0527-8F7958C1EB76}"/>
              </a:ext>
            </a:extLst>
          </p:cNvPr>
          <p:cNvPicPr>
            <a:picLocks noChangeAspect="1"/>
          </p:cNvPicPr>
          <p:nvPr/>
        </p:nvPicPr>
        <p:blipFill>
          <a:blip r:embed="rId4"/>
          <a:stretch>
            <a:fillRect/>
          </a:stretch>
        </p:blipFill>
        <p:spPr>
          <a:xfrm>
            <a:off x="782349" y="2586238"/>
            <a:ext cx="5037505" cy="532600"/>
          </a:xfrm>
          <a:prstGeom prst="rect">
            <a:avLst/>
          </a:prstGeom>
        </p:spPr>
      </p:pic>
      <p:sp>
        <p:nvSpPr>
          <p:cNvPr id="16" name="Arrow: Right 15">
            <a:extLst>
              <a:ext uri="{FF2B5EF4-FFF2-40B4-BE49-F238E27FC236}">
                <a16:creationId xmlns:a16="http://schemas.microsoft.com/office/drawing/2014/main" id="{A3799136-5005-0F83-18CD-7DDF75379F61}"/>
              </a:ext>
            </a:extLst>
          </p:cNvPr>
          <p:cNvSpPr/>
          <p:nvPr/>
        </p:nvSpPr>
        <p:spPr>
          <a:xfrm>
            <a:off x="6202789" y="2767001"/>
            <a:ext cx="527050" cy="1691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C4CAFA33-4CA3-D69E-0EEC-21EEAB59A5C1}"/>
              </a:ext>
            </a:extLst>
          </p:cNvPr>
          <p:cNvSpPr txBox="1"/>
          <p:nvPr/>
        </p:nvSpPr>
        <p:spPr>
          <a:xfrm>
            <a:off x="7026198" y="2586238"/>
            <a:ext cx="1949450" cy="461665"/>
          </a:xfrm>
          <a:prstGeom prst="rect">
            <a:avLst/>
          </a:prstGeom>
          <a:noFill/>
        </p:spPr>
        <p:txBody>
          <a:bodyPr wrap="square" rtlCol="0">
            <a:spAutoFit/>
          </a:bodyPr>
          <a:lstStyle/>
          <a:p>
            <a:r>
              <a:rPr lang="vi-VN" sz="2400"/>
              <a:t>RPM ≈ 1050</a:t>
            </a:r>
            <a:endParaRPr lang="en-US" sz="2400"/>
          </a:p>
        </p:txBody>
      </p:sp>
    </p:spTree>
    <p:extLst>
      <p:ext uri="{BB962C8B-B14F-4D97-AF65-F5344CB8AC3E}">
        <p14:creationId xmlns:p14="http://schemas.microsoft.com/office/powerpoint/2010/main" val="1098729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512094" y="0"/>
            <a:ext cx="7886700" cy="994172"/>
          </a:xfrm>
        </p:spPr>
        <p:txBody>
          <a:bodyPr spcFirstLastPara="1" vert="horz" wrap="square" lIns="68580" tIns="34290" rIns="68580" bIns="34290" anchor="ctr" anchorCtr="0">
            <a:noAutofit/>
          </a:bodyPr>
          <a:lstStyle/>
          <a:p>
            <a:r>
              <a:rPr lang="en-US" altLang="en-US" b="1" dirty="0">
                <a:solidFill>
                  <a:srgbClr val="3376C7"/>
                </a:solidFill>
                <a:latin typeface="Arial" panose="020B0604020202020204" pitchFamily="34" charset="0"/>
                <a:cs typeface="Arial" panose="020B0604020202020204" pitchFamily="34" charset="0"/>
              </a:rPr>
              <a:t>Nội dung</a:t>
            </a:r>
            <a:endParaRPr lang="en-US" altLang="en-US" dirty="0"/>
          </a:p>
        </p:txBody>
      </p:sp>
      <p:sp>
        <p:nvSpPr>
          <p:cNvPr id="3" name="Content Placeholder 2"/>
          <p:cNvSpPr>
            <a:spLocks noGrp="1"/>
          </p:cNvSpPr>
          <p:nvPr>
            <p:ph idx="1"/>
          </p:nvPr>
        </p:nvSpPr>
        <p:spPr>
          <a:xfrm>
            <a:off x="424282" y="1446540"/>
            <a:ext cx="7886700" cy="3263504"/>
          </a:xfrm>
        </p:spPr>
        <p:txBody>
          <a:bodyPr spcFirstLastPara="1" vert="horz" wrap="square" lIns="68580" tIns="34290" rIns="68580" bIns="34290" numCol="1" anchor="t" anchorCtr="0" compatLnSpc="1">
            <a:normAutofit/>
          </a:bodyPr>
          <a:lstStyle/>
          <a:p>
            <a:pPr marL="385763" indent="-385763" defTabSz="685800" eaLnBrk="0" fontAlgn="base" hangingPunct="0">
              <a:spcBef>
                <a:spcPct val="20000"/>
              </a:spcBef>
              <a:spcAft>
                <a:spcPct val="0"/>
              </a:spcAft>
              <a:buClrTx/>
              <a:buSzTx/>
              <a:buFont typeface="+mj-lt"/>
              <a:buAutoNum type="arabicPeriod"/>
              <a:defRPr/>
            </a:pPr>
            <a:r>
              <a:rPr lang="en-US" sz="2400" kern="1200" dirty="0" err="1">
                <a:solidFill>
                  <a:schemeClr val="tx1"/>
                </a:solidFill>
                <a:latin typeface="Times New Roman" panose="02020603050405020304" pitchFamily="18" charset="0"/>
                <a:cs typeface="Times New Roman" panose="02020603050405020304" pitchFamily="18" charset="0"/>
              </a:rPr>
              <a:t>Giới</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thiệu</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tổng</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quan</a:t>
            </a:r>
            <a:endParaRPr lang="en-US" sz="2400" kern="1200" dirty="0">
              <a:solidFill>
                <a:schemeClr val="tx1"/>
              </a:solidFill>
              <a:latin typeface="Times New Roman" panose="02020603050405020304" pitchFamily="18" charset="0"/>
              <a:cs typeface="Times New Roman" panose="02020603050405020304" pitchFamily="18" charset="0"/>
            </a:endParaRPr>
          </a:p>
          <a:p>
            <a:pPr marL="385763" indent="-385763" defTabSz="685800" eaLnBrk="0" fontAlgn="base" hangingPunct="0">
              <a:spcBef>
                <a:spcPct val="20000"/>
              </a:spcBef>
              <a:spcAft>
                <a:spcPct val="0"/>
              </a:spcAft>
              <a:buClrTx/>
              <a:buSzTx/>
              <a:buFont typeface="+mj-lt"/>
              <a:buAutoNum type="arabicPeriod"/>
              <a:defRPr/>
            </a:pPr>
            <a:r>
              <a:rPr lang="en-US" sz="2400" kern="1200" dirty="0" err="1">
                <a:solidFill>
                  <a:schemeClr val="tx1"/>
                </a:solidFill>
                <a:latin typeface="Times New Roman" panose="02020603050405020304" pitchFamily="18" charset="0"/>
                <a:cs typeface="Times New Roman" panose="02020603050405020304" pitchFamily="18" charset="0"/>
              </a:rPr>
              <a:t>Nhiệm</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vụ</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đề</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tài</a:t>
            </a:r>
            <a:endParaRPr lang="en-US" sz="2400" kern="1200" dirty="0">
              <a:solidFill>
                <a:schemeClr val="tx1"/>
              </a:solidFill>
              <a:latin typeface="Times New Roman" panose="02020603050405020304" pitchFamily="18" charset="0"/>
              <a:cs typeface="Times New Roman" panose="02020603050405020304" pitchFamily="18" charset="0"/>
            </a:endParaRPr>
          </a:p>
          <a:p>
            <a:pPr marL="385763" indent="-385763" defTabSz="685800" eaLnBrk="0" fontAlgn="base" hangingPunct="0">
              <a:spcBef>
                <a:spcPct val="20000"/>
              </a:spcBef>
              <a:spcAft>
                <a:spcPct val="0"/>
              </a:spcAft>
              <a:buClrTx/>
              <a:buSzTx/>
              <a:buFont typeface="+mj-lt"/>
              <a:buAutoNum type="arabicPeriod"/>
              <a:defRPr/>
            </a:pPr>
            <a:r>
              <a:rPr lang="en-US" sz="2400" kern="1200" dirty="0" err="1">
                <a:solidFill>
                  <a:schemeClr val="tx1"/>
                </a:solidFill>
                <a:latin typeface="Times New Roman" panose="02020603050405020304" pitchFamily="18" charset="0"/>
                <a:cs typeface="Times New Roman" panose="02020603050405020304" pitchFamily="18" charset="0"/>
              </a:rPr>
              <a:t>Đặc</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tả</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err="1">
                <a:solidFill>
                  <a:schemeClr val="tx1"/>
                </a:solidFill>
                <a:latin typeface="Times New Roman" panose="02020603050405020304" pitchFamily="18" charset="0"/>
                <a:cs typeface="Times New Roman" panose="02020603050405020304" pitchFamily="18" charset="0"/>
              </a:rPr>
              <a:t>hệ</a:t>
            </a:r>
            <a:r>
              <a:rPr lang="en-US" sz="2400" kern="1200">
                <a:solidFill>
                  <a:schemeClr val="tx1"/>
                </a:solidFill>
                <a:latin typeface="Times New Roman" panose="02020603050405020304" pitchFamily="18" charset="0"/>
                <a:cs typeface="Times New Roman" panose="02020603050405020304" pitchFamily="18" charset="0"/>
              </a:rPr>
              <a:t> </a:t>
            </a:r>
            <a:r>
              <a:rPr lang="vi-VN" sz="2400" kern="1200">
                <a:solidFill>
                  <a:schemeClr val="tx1"/>
                </a:solidFill>
                <a:latin typeface="Times New Roman" panose="02020603050405020304" pitchFamily="18" charset="0"/>
                <a:cs typeface="Times New Roman" panose="02020603050405020304" pitchFamily="18" charset="0"/>
              </a:rPr>
              <a:t>thống và nguyên lý hoạt động </a:t>
            </a:r>
            <a:endParaRPr lang="en-US" sz="2400" kern="1200" dirty="0">
              <a:solidFill>
                <a:schemeClr val="tx1"/>
              </a:solidFill>
              <a:latin typeface="Times New Roman" panose="02020603050405020304" pitchFamily="18" charset="0"/>
              <a:cs typeface="Times New Roman" panose="02020603050405020304" pitchFamily="18" charset="0"/>
            </a:endParaRPr>
          </a:p>
          <a:p>
            <a:pPr marL="385763" indent="-385763" defTabSz="685800" eaLnBrk="0" fontAlgn="base" hangingPunct="0">
              <a:spcBef>
                <a:spcPct val="20000"/>
              </a:spcBef>
              <a:spcAft>
                <a:spcPct val="0"/>
              </a:spcAft>
              <a:buClrTx/>
              <a:buSzTx/>
              <a:buFont typeface="+mj-lt"/>
              <a:buAutoNum type="arabicPeriod"/>
              <a:defRPr/>
            </a:pPr>
            <a:r>
              <a:rPr lang="en-US" sz="2400" kern="1200" dirty="0" err="1">
                <a:solidFill>
                  <a:schemeClr val="tx1"/>
                </a:solidFill>
                <a:latin typeface="Times New Roman" panose="02020603050405020304" pitchFamily="18" charset="0"/>
                <a:cs typeface="Times New Roman" panose="02020603050405020304" pitchFamily="18" charset="0"/>
              </a:rPr>
              <a:t>Thiết</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kế</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phần</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cứng</a:t>
            </a:r>
            <a:endParaRPr lang="en-US" sz="2400" kern="1200" dirty="0">
              <a:solidFill>
                <a:schemeClr val="tx1"/>
              </a:solidFill>
              <a:latin typeface="Times New Roman" panose="02020603050405020304" pitchFamily="18" charset="0"/>
              <a:cs typeface="Times New Roman" panose="02020603050405020304" pitchFamily="18" charset="0"/>
            </a:endParaRPr>
          </a:p>
          <a:p>
            <a:pPr marL="385763" indent="-385763" defTabSz="685800" eaLnBrk="0" fontAlgn="base" hangingPunct="0">
              <a:spcBef>
                <a:spcPct val="20000"/>
              </a:spcBef>
              <a:spcAft>
                <a:spcPct val="0"/>
              </a:spcAft>
              <a:buClrTx/>
              <a:buSzTx/>
              <a:buFont typeface="+mj-lt"/>
              <a:buAutoNum type="arabicPeriod"/>
              <a:defRPr/>
            </a:pPr>
            <a:r>
              <a:rPr lang="en-US" sz="2400" kern="1200" dirty="0" err="1">
                <a:solidFill>
                  <a:schemeClr val="tx1"/>
                </a:solidFill>
                <a:latin typeface="Times New Roman" panose="02020603050405020304" pitchFamily="18" charset="0"/>
                <a:cs typeface="Times New Roman" panose="02020603050405020304" pitchFamily="18" charset="0"/>
              </a:rPr>
              <a:t>Phát</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triển</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phần</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mềm</a:t>
            </a:r>
            <a:endParaRPr lang="en-US" sz="2400" kern="1200" dirty="0">
              <a:solidFill>
                <a:schemeClr val="tx1"/>
              </a:solidFill>
              <a:latin typeface="Times New Roman" panose="02020603050405020304" pitchFamily="18" charset="0"/>
              <a:cs typeface="Times New Roman" panose="02020603050405020304" pitchFamily="18" charset="0"/>
            </a:endParaRPr>
          </a:p>
          <a:p>
            <a:pPr marL="385763" indent="-385763" defTabSz="685800" eaLnBrk="0" fontAlgn="base" hangingPunct="0">
              <a:spcBef>
                <a:spcPct val="20000"/>
              </a:spcBef>
              <a:spcAft>
                <a:spcPct val="0"/>
              </a:spcAft>
              <a:buClrTx/>
              <a:buSzTx/>
              <a:buFont typeface="+mj-lt"/>
              <a:buAutoNum type="arabicPeriod"/>
              <a:defRPr/>
            </a:pPr>
            <a:r>
              <a:rPr lang="en-US" sz="2400" kern="1200" dirty="0" err="1">
                <a:solidFill>
                  <a:schemeClr val="tx1"/>
                </a:solidFill>
                <a:latin typeface="Times New Roman" panose="02020603050405020304" pitchFamily="18" charset="0"/>
                <a:cs typeface="Times New Roman" panose="02020603050405020304" pitchFamily="18" charset="0"/>
              </a:rPr>
              <a:t>Kết</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err="1">
                <a:solidFill>
                  <a:schemeClr val="tx1"/>
                </a:solidFill>
                <a:latin typeface="Times New Roman" panose="02020603050405020304" pitchFamily="18" charset="0"/>
                <a:cs typeface="Times New Roman" panose="02020603050405020304" pitchFamily="18" charset="0"/>
              </a:rPr>
              <a:t>quả</a:t>
            </a:r>
            <a:r>
              <a:rPr lang="en-US" sz="2400" kern="1200">
                <a:solidFill>
                  <a:schemeClr val="tx1"/>
                </a:solidFill>
                <a:latin typeface="Times New Roman" panose="02020603050405020304" pitchFamily="18" charset="0"/>
                <a:cs typeface="Times New Roman" panose="02020603050405020304" pitchFamily="18" charset="0"/>
              </a:rPr>
              <a:t> </a:t>
            </a:r>
            <a:r>
              <a:rPr lang="vi-VN" sz="2400" kern="1200">
                <a:solidFill>
                  <a:schemeClr val="tx1"/>
                </a:solidFill>
                <a:latin typeface="Times New Roman" panose="02020603050405020304" pitchFamily="18" charset="0"/>
                <a:cs typeface="Times New Roman" panose="02020603050405020304" pitchFamily="18" charset="0"/>
              </a:rPr>
              <a:t>thực hiện</a:t>
            </a:r>
            <a:endParaRPr lang="en-US" sz="2400" kern="1200" dirty="0">
              <a:solidFill>
                <a:schemeClr val="tx1"/>
              </a:solidFill>
              <a:latin typeface="Times New Roman" panose="02020603050405020304" pitchFamily="18" charset="0"/>
              <a:cs typeface="Times New Roman" panose="02020603050405020304" pitchFamily="18" charset="0"/>
            </a:endParaRPr>
          </a:p>
          <a:p>
            <a:pPr marL="385763" indent="-385763" defTabSz="685800" eaLnBrk="0" fontAlgn="base" hangingPunct="0">
              <a:spcBef>
                <a:spcPct val="20000"/>
              </a:spcBef>
              <a:spcAft>
                <a:spcPct val="0"/>
              </a:spcAft>
              <a:buClrTx/>
              <a:buSzTx/>
              <a:buFont typeface="+mj-lt"/>
              <a:buAutoNum type="arabicPeriod"/>
              <a:defRPr/>
            </a:pPr>
            <a:r>
              <a:rPr lang="en-US" sz="2400" kern="1200" dirty="0" err="1">
                <a:solidFill>
                  <a:schemeClr val="tx1"/>
                </a:solidFill>
                <a:latin typeface="Times New Roman" panose="02020603050405020304" pitchFamily="18" charset="0"/>
                <a:cs typeface="Times New Roman" panose="02020603050405020304" pitchFamily="18" charset="0"/>
              </a:rPr>
              <a:t>Kết</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luận</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và</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hướng</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phát</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triển</a:t>
            </a:r>
            <a:endParaRPr lang="en-US" sz="2400" kern="1200" dirty="0">
              <a:solidFill>
                <a:schemeClr val="tx1"/>
              </a:solidFill>
              <a:latin typeface="Times New Roman" panose="02020603050405020304" pitchFamily="18" charset="0"/>
              <a:cs typeface="Times New Roman" panose="02020603050405020304" pitchFamily="18" charset="0"/>
            </a:endParaRPr>
          </a:p>
          <a:p>
            <a:pPr marL="385763" indent="-385763" defTabSz="685800" eaLnBrk="0" fontAlgn="base" hangingPunct="0">
              <a:spcBef>
                <a:spcPct val="20000"/>
              </a:spcBef>
              <a:spcAft>
                <a:spcPct val="0"/>
              </a:spcAft>
              <a:buClrTx/>
              <a:buSzTx/>
              <a:buFont typeface="+mj-lt"/>
              <a:buAutoNum type="arabicPeriod"/>
              <a:defRPr/>
            </a:pPr>
            <a:endParaRPr lang="en-US" sz="2400" kern="1200" dirty="0">
              <a:solidFill>
                <a:schemeClr val="tx1"/>
              </a:solidFill>
              <a:latin typeface="Times New Roman" panose="02020603050405020304" pitchFamily="18" charset="0"/>
              <a:cs typeface="Times New Roman" panose="02020603050405020304" pitchFamily="18" charset="0"/>
            </a:endParaRPr>
          </a:p>
          <a:p>
            <a:pPr marL="257175" indent="-257175" defTabSz="685800" eaLnBrk="0" fontAlgn="base" hangingPunct="0">
              <a:spcBef>
                <a:spcPct val="20000"/>
              </a:spcBef>
              <a:spcAft>
                <a:spcPct val="0"/>
              </a:spcAft>
              <a:buClrTx/>
              <a:buSzTx/>
              <a:buFont typeface="Arial" panose="020B0604020202020204" pitchFamily="34" charset="0"/>
              <a:buChar char="•"/>
              <a:defRPr/>
            </a:pPr>
            <a:endParaRPr lang="en-US" sz="2400" kern="1200"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p:cNvSpPr txBox="1">
            <a:spLocks noGrp="1"/>
          </p:cNvSpPr>
          <p:nvPr>
            <p:ph type="dt" sz="half" idx="2"/>
          </p:nvPr>
        </p:nvSpPr>
        <p:spPr>
          <a:noFill/>
        </p:spPr>
        <p:txBody>
          <a:bodyPr lIns="68580" tIns="34290" rIns="68580" bIns="34290" rtlCol="0" anchor="ctr"/>
          <a:lstStyle/>
          <a:p>
            <a:pPr defTabSz="685800" fontAlgn="base">
              <a:spcBef>
                <a:spcPct val="0"/>
              </a:spcBef>
              <a:spcAft>
                <a:spcPct val="0"/>
              </a:spcAft>
              <a:buClrTx/>
              <a:defRPr/>
            </a:pPr>
            <a:endParaRPr lang="en-US" sz="900" kern="1200">
              <a:solidFill>
                <a:schemeClr val="tx1">
                  <a:tint val="75000"/>
                </a:schemeClr>
              </a:solidFill>
              <a:latin typeface="Arial" panose="020B0604020202020204" pitchFamily="34" charset="0"/>
              <a:ea typeface="+mn-ea"/>
              <a:cs typeface="+mn-cs"/>
            </a:endParaRPr>
          </a:p>
        </p:txBody>
      </p:sp>
      <p:sp>
        <p:nvSpPr>
          <p:cNvPr id="11270" name="Slide Number Placeholder 5"/>
          <p:cNvSpPr txBox="1">
            <a:spLocks noGrp="1"/>
          </p:cNvSpPr>
          <p:nvPr>
            <p:ph type="sldNum" sz="quarter" idx="4"/>
          </p:nvPr>
        </p:nvSpPr>
        <p:spPr>
          <a:noFill/>
          <a:ln>
            <a:noFill/>
          </a:ln>
        </p:spPr>
        <p:txBody>
          <a:bodyPr anchor="ctr" anchorCtr="0"/>
          <a:lstStyle/>
          <a:p>
            <a:pPr algn="r">
              <a:spcBef>
                <a:spcPct val="0"/>
              </a:spcBef>
            </a:pPr>
            <a:endParaRPr lang="en-US" altLang="en-US" sz="900" dirty="0">
              <a:solidFill>
                <a:srgbClr val="898989"/>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xfrm>
            <a:off x="1" y="-50800"/>
            <a:ext cx="0" cy="0"/>
          </a:xfrm>
          <a:noFill/>
          <a:ln>
            <a:noFill/>
          </a:ln>
        </p:spPr>
        <p:txBody>
          <a:bodyPr anchor="ctr" anchorCtr="0"/>
          <a:lstStyle/>
          <a:p>
            <a:pPr algn="r" defTabSz="685800">
              <a:spcBef>
                <a:spcPct val="0"/>
              </a:spcBef>
              <a:buClrTx/>
              <a:defRPr/>
            </a:pPr>
            <a:fld id="{9A0DB2DC-4C9A-4742-B13C-FB6460FD3503}" type="slidenum">
              <a:rPr lang="en-US" altLang="en-US" sz="900" kern="1200" dirty="0">
                <a:solidFill>
                  <a:srgbClr val="898989"/>
                </a:solidFill>
                <a:latin typeface="Arial" panose="020B0604020202020204" pitchFamily="34" charset="0"/>
                <a:ea typeface="+mn-ea"/>
                <a:cs typeface="+mn-cs"/>
              </a:rPr>
              <a:pPr algn="r" defTabSz="685800">
                <a:spcBef>
                  <a:spcPct val="0"/>
                </a:spcBef>
                <a:buClrTx/>
                <a:defRPr/>
              </a:pPr>
              <a:t>20</a:t>
            </a:fld>
            <a:endParaRPr lang="en-US" altLang="en-US" sz="900" kern="1200" dirty="0">
              <a:solidFill>
                <a:srgbClr val="898989"/>
              </a:solidFill>
              <a:latin typeface="Arial" panose="020B0604020202020204" pitchFamily="34" charset="0"/>
              <a:ea typeface="+mn-ea"/>
              <a:cs typeface="+mn-cs"/>
            </a:endParaRPr>
          </a:p>
        </p:txBody>
      </p:sp>
      <p:sp>
        <p:nvSpPr>
          <p:cNvPr id="26" name="Rectangle 2">
            <a:extLst>
              <a:ext uri="{FF2B5EF4-FFF2-40B4-BE49-F238E27FC236}">
                <a16:creationId xmlns:a16="http://schemas.microsoft.com/office/drawing/2014/main" id="{1ACF7213-4B02-9FA2-DF2E-D2862AADD87E}"/>
              </a:ext>
            </a:extLst>
          </p:cNvPr>
          <p:cNvSpPr>
            <a:spLocks noGrp="1" noChangeArrowheads="1"/>
          </p:cNvSpPr>
          <p:nvPr>
            <p:ph type="title"/>
          </p:nvPr>
        </p:nvSpPr>
        <p:spPr>
          <a:xfrm>
            <a:off x="958949" y="241965"/>
            <a:ext cx="7226102"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2</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 quạt</a:t>
            </a:r>
            <a:endParaRPr lang="vi-VN" sz="3000" b="1" dirty="0">
              <a:solidFill>
                <a:srgbClr val="3376C7"/>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AFC4E6E7-A8A6-F309-3A2C-E9576EBE6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90" y="1599628"/>
            <a:ext cx="4435073" cy="443507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EBE6B13-748F-F84E-472F-577F6945D5E0}"/>
              </a:ext>
            </a:extLst>
          </p:cNvPr>
          <p:cNvSpPr txBox="1"/>
          <p:nvPr/>
        </p:nvSpPr>
        <p:spPr>
          <a:xfrm>
            <a:off x="4877360" y="1482818"/>
            <a:ext cx="4093369" cy="3780522"/>
          </a:xfrm>
          <a:prstGeom prst="rect">
            <a:avLst/>
          </a:prstGeom>
          <a:noFill/>
        </p:spPr>
        <p:txBody>
          <a:bodyPr wrap="square" rtlCol="0">
            <a:spAutoFit/>
          </a:bodyPr>
          <a:lstStyle/>
          <a:p>
            <a:pPr>
              <a:lnSpc>
                <a:spcPct val="150000"/>
              </a:lnSpc>
            </a:pPr>
            <a:r>
              <a:rPr lang="vi-VN" sz="1800"/>
              <a:t>Động cơ sẽ có các dây sau:</a:t>
            </a:r>
          </a:p>
          <a:p>
            <a:pPr marL="214313" indent="-214313">
              <a:lnSpc>
                <a:spcPct val="150000"/>
              </a:lnSpc>
              <a:buFont typeface="Arial" panose="020B0604020202020204" pitchFamily="34" charset="0"/>
              <a:buChar char="•"/>
            </a:pPr>
            <a:r>
              <a:rPr lang="vi-VN" sz="1800"/>
              <a:t>Dây đỏ: Nguồn 12V – 26V </a:t>
            </a:r>
          </a:p>
          <a:p>
            <a:pPr marL="214313" indent="-214313">
              <a:lnSpc>
                <a:spcPct val="150000"/>
              </a:lnSpc>
              <a:buFont typeface="Arial" panose="020B0604020202020204" pitchFamily="34" charset="0"/>
              <a:buChar char="•"/>
            </a:pPr>
            <a:r>
              <a:rPr lang="vi-VN" sz="1800"/>
              <a:t>Dây đen: GND</a:t>
            </a:r>
          </a:p>
          <a:p>
            <a:pPr marL="214313" indent="-214313">
              <a:lnSpc>
                <a:spcPct val="150000"/>
              </a:lnSpc>
              <a:buFont typeface="Arial" panose="020B0604020202020204" pitchFamily="34" charset="0"/>
              <a:buChar char="•"/>
            </a:pPr>
            <a:r>
              <a:rPr lang="vi-VN" sz="1800"/>
              <a:t>Dây vàng: Cấp 5v để khởi động </a:t>
            </a:r>
          </a:p>
          <a:p>
            <a:pPr marL="214313" indent="-214313">
              <a:lnSpc>
                <a:spcPct val="150000"/>
              </a:lnSpc>
              <a:buFont typeface="Arial" panose="020B0604020202020204" pitchFamily="34" charset="0"/>
              <a:buChar char="•"/>
            </a:pPr>
            <a:r>
              <a:rPr lang="vi-VN" sz="1800"/>
              <a:t>Dây trắng: xuất xung PWM ( Xung yêu cầu để động cơ hoạt động là 20Khz) </a:t>
            </a:r>
          </a:p>
          <a:p>
            <a:pPr marL="214313" indent="-214313">
              <a:lnSpc>
                <a:spcPct val="150000"/>
              </a:lnSpc>
              <a:buFont typeface="Arial" panose="020B0604020202020204" pitchFamily="34" charset="0"/>
              <a:buChar char="•"/>
            </a:pPr>
            <a:r>
              <a:rPr lang="vi-VN" sz="1800"/>
              <a:t>Dây xanh lá cây: Tạo tín hiệu để đảo chiều động cơ </a:t>
            </a:r>
            <a:endParaRPr lang="en-US" sz="1800"/>
          </a:p>
        </p:txBody>
      </p:sp>
    </p:spTree>
    <p:extLst>
      <p:ext uri="{BB962C8B-B14F-4D97-AF65-F5344CB8AC3E}">
        <p14:creationId xmlns:p14="http://schemas.microsoft.com/office/powerpoint/2010/main" val="3800479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xfrm>
            <a:off x="1" y="-50800"/>
            <a:ext cx="0" cy="0"/>
          </a:xfrm>
          <a:noFill/>
          <a:ln>
            <a:noFill/>
          </a:ln>
        </p:spPr>
        <p:txBody>
          <a:bodyPr anchor="ctr" anchorCtr="0"/>
          <a:lstStyle/>
          <a:p>
            <a:pPr algn="r" defTabSz="685800">
              <a:spcBef>
                <a:spcPct val="0"/>
              </a:spcBef>
              <a:buClrTx/>
              <a:defRPr/>
            </a:pPr>
            <a:fld id="{9A0DB2DC-4C9A-4742-B13C-FB6460FD3503}" type="slidenum">
              <a:rPr lang="en-US" altLang="en-US" sz="900" kern="1200" dirty="0">
                <a:solidFill>
                  <a:srgbClr val="898989"/>
                </a:solidFill>
                <a:latin typeface="Arial" panose="020B0604020202020204" pitchFamily="34" charset="0"/>
                <a:ea typeface="+mn-ea"/>
                <a:cs typeface="+mn-cs"/>
              </a:rPr>
              <a:pPr algn="r" defTabSz="685800">
                <a:spcBef>
                  <a:spcPct val="0"/>
                </a:spcBef>
                <a:buClrTx/>
                <a:defRPr/>
              </a:pPr>
              <a:t>21</a:t>
            </a:fld>
            <a:endParaRPr lang="en-US" altLang="en-US" sz="900" kern="1200" dirty="0">
              <a:solidFill>
                <a:srgbClr val="898989"/>
              </a:solidFill>
              <a:latin typeface="Arial" panose="020B0604020202020204" pitchFamily="34" charset="0"/>
              <a:ea typeface="+mn-ea"/>
              <a:cs typeface="+mn-cs"/>
            </a:endParaRPr>
          </a:p>
        </p:txBody>
      </p:sp>
      <p:sp>
        <p:nvSpPr>
          <p:cNvPr id="26" name="Rectangle 2">
            <a:extLst>
              <a:ext uri="{FF2B5EF4-FFF2-40B4-BE49-F238E27FC236}">
                <a16:creationId xmlns:a16="http://schemas.microsoft.com/office/drawing/2014/main" id="{1ACF7213-4B02-9FA2-DF2E-D2862AADD87E}"/>
              </a:ext>
            </a:extLst>
          </p:cNvPr>
          <p:cNvSpPr>
            <a:spLocks noGrp="1" noChangeArrowheads="1"/>
          </p:cNvSpPr>
          <p:nvPr>
            <p:ph type="title"/>
          </p:nvPr>
        </p:nvSpPr>
        <p:spPr>
          <a:xfrm>
            <a:off x="1045655" y="283090"/>
            <a:ext cx="7226102"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2</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 quạt</a:t>
            </a:r>
            <a:endParaRPr lang="vi-VN" sz="3000" b="1" dirty="0">
              <a:solidFill>
                <a:srgbClr val="3376C7"/>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14FEA483-A2A6-77AE-7555-88B3D9BEBCDB}"/>
              </a:ext>
            </a:extLst>
          </p:cNvPr>
          <p:cNvSpPr/>
          <p:nvPr/>
        </p:nvSpPr>
        <p:spPr>
          <a:xfrm>
            <a:off x="3802772" y="4422596"/>
            <a:ext cx="1381127" cy="5016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1100"/>
              <a:t>Mạch chuyển mức</a:t>
            </a:r>
            <a:endParaRPr lang="en-US" sz="1100"/>
          </a:p>
        </p:txBody>
      </p:sp>
      <p:sp>
        <p:nvSpPr>
          <p:cNvPr id="3" name="Rectangle: Rounded Corners 2">
            <a:extLst>
              <a:ext uri="{FF2B5EF4-FFF2-40B4-BE49-F238E27FC236}">
                <a16:creationId xmlns:a16="http://schemas.microsoft.com/office/drawing/2014/main" id="{5582B420-C9E0-4409-B1F9-6B47726EF094}"/>
              </a:ext>
            </a:extLst>
          </p:cNvPr>
          <p:cNvSpPr/>
          <p:nvPr/>
        </p:nvSpPr>
        <p:spPr>
          <a:xfrm>
            <a:off x="2283410" y="4422596"/>
            <a:ext cx="1143000" cy="5016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1100"/>
              <a:t>Tín hiệu </a:t>
            </a:r>
            <a:r>
              <a:rPr lang="en-US" sz="1100"/>
              <a:t>MCU</a:t>
            </a:r>
          </a:p>
        </p:txBody>
      </p:sp>
      <p:sp>
        <p:nvSpPr>
          <p:cNvPr id="4" name="Rectangle: Rounded Corners 3">
            <a:extLst>
              <a:ext uri="{FF2B5EF4-FFF2-40B4-BE49-F238E27FC236}">
                <a16:creationId xmlns:a16="http://schemas.microsoft.com/office/drawing/2014/main" id="{8D3CC747-D65F-DE1C-512F-7DDFD46273A3}"/>
              </a:ext>
            </a:extLst>
          </p:cNvPr>
          <p:cNvSpPr/>
          <p:nvPr/>
        </p:nvSpPr>
        <p:spPr>
          <a:xfrm>
            <a:off x="5516803" y="4431707"/>
            <a:ext cx="1222375" cy="5016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a:t>Motor 20W</a:t>
            </a:r>
          </a:p>
        </p:txBody>
      </p:sp>
      <p:sp>
        <p:nvSpPr>
          <p:cNvPr id="5" name="Rectangle: Rounded Corners 4">
            <a:extLst>
              <a:ext uri="{FF2B5EF4-FFF2-40B4-BE49-F238E27FC236}">
                <a16:creationId xmlns:a16="http://schemas.microsoft.com/office/drawing/2014/main" id="{C6A78FEA-4032-0877-DB40-966E24DD5829}"/>
              </a:ext>
            </a:extLst>
          </p:cNvPr>
          <p:cNvSpPr/>
          <p:nvPr/>
        </p:nvSpPr>
        <p:spPr>
          <a:xfrm>
            <a:off x="3846665" y="2063883"/>
            <a:ext cx="1581150" cy="6794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1100"/>
              <a:t>Mạch Nguồn</a:t>
            </a:r>
            <a:endParaRPr lang="en-US" sz="1100"/>
          </a:p>
        </p:txBody>
      </p:sp>
      <p:sp>
        <p:nvSpPr>
          <p:cNvPr id="6" name="TextBox 5">
            <a:extLst>
              <a:ext uri="{FF2B5EF4-FFF2-40B4-BE49-F238E27FC236}">
                <a16:creationId xmlns:a16="http://schemas.microsoft.com/office/drawing/2014/main" id="{883BF333-937C-3F3F-B7B9-1110A760148D}"/>
              </a:ext>
            </a:extLst>
          </p:cNvPr>
          <p:cNvSpPr txBox="1"/>
          <p:nvPr/>
        </p:nvSpPr>
        <p:spPr>
          <a:xfrm>
            <a:off x="3415813" y="4405533"/>
            <a:ext cx="474810" cy="261610"/>
          </a:xfrm>
          <a:prstGeom prst="rect">
            <a:avLst/>
          </a:prstGeom>
          <a:noFill/>
        </p:spPr>
        <p:txBody>
          <a:bodyPr wrap="none" rtlCol="0">
            <a:spAutoFit/>
          </a:bodyPr>
          <a:lstStyle/>
          <a:p>
            <a:r>
              <a:rPr lang="en-US" sz="1100"/>
              <a:t>3.3V</a:t>
            </a:r>
          </a:p>
        </p:txBody>
      </p:sp>
      <p:sp>
        <p:nvSpPr>
          <p:cNvPr id="7" name="TextBox 6">
            <a:extLst>
              <a:ext uri="{FF2B5EF4-FFF2-40B4-BE49-F238E27FC236}">
                <a16:creationId xmlns:a16="http://schemas.microsoft.com/office/drawing/2014/main" id="{FC3EA092-9273-BE1C-1D02-0160455FA5B7}"/>
              </a:ext>
            </a:extLst>
          </p:cNvPr>
          <p:cNvSpPr txBox="1"/>
          <p:nvPr/>
        </p:nvSpPr>
        <p:spPr>
          <a:xfrm>
            <a:off x="5182117" y="4342905"/>
            <a:ext cx="357790" cy="261610"/>
          </a:xfrm>
          <a:prstGeom prst="rect">
            <a:avLst/>
          </a:prstGeom>
          <a:noFill/>
        </p:spPr>
        <p:txBody>
          <a:bodyPr wrap="none" rtlCol="0">
            <a:spAutoFit/>
          </a:bodyPr>
          <a:lstStyle/>
          <a:p>
            <a:r>
              <a:rPr lang="en-US" sz="1100"/>
              <a:t>5V</a:t>
            </a:r>
          </a:p>
        </p:txBody>
      </p:sp>
      <p:sp>
        <p:nvSpPr>
          <p:cNvPr id="8" name="Rectangle: Rounded Corners 7">
            <a:extLst>
              <a:ext uri="{FF2B5EF4-FFF2-40B4-BE49-F238E27FC236}">
                <a16:creationId xmlns:a16="http://schemas.microsoft.com/office/drawing/2014/main" id="{D115B623-7B25-F888-9704-6011B5A8BC91}"/>
              </a:ext>
            </a:extLst>
          </p:cNvPr>
          <p:cNvSpPr/>
          <p:nvPr/>
        </p:nvSpPr>
        <p:spPr>
          <a:xfrm>
            <a:off x="3889599" y="3136106"/>
            <a:ext cx="1581150" cy="5818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1100"/>
              <a:t>Chuyển điện áp 25.2VDC</a:t>
            </a:r>
            <a:r>
              <a:rPr lang="en-US" sz="1100"/>
              <a:t> -</a:t>
            </a:r>
            <a:r>
              <a:rPr lang="vi-VN" sz="1100"/>
              <a:t> 5VDC</a:t>
            </a:r>
            <a:endParaRPr lang="en-US" sz="1100"/>
          </a:p>
        </p:txBody>
      </p:sp>
      <p:sp>
        <p:nvSpPr>
          <p:cNvPr id="9" name="Arrow: Up 8">
            <a:extLst>
              <a:ext uri="{FF2B5EF4-FFF2-40B4-BE49-F238E27FC236}">
                <a16:creationId xmlns:a16="http://schemas.microsoft.com/office/drawing/2014/main" id="{051E0420-EE05-91B3-F20A-52718FF979C9}"/>
              </a:ext>
            </a:extLst>
          </p:cNvPr>
          <p:cNvSpPr/>
          <p:nvPr/>
        </p:nvSpPr>
        <p:spPr>
          <a:xfrm rot="10800000">
            <a:off x="4565224" y="2743332"/>
            <a:ext cx="205213" cy="392774"/>
          </a:xfrm>
          <a:prstGeom prs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10" name="TextBox 9">
            <a:extLst>
              <a:ext uri="{FF2B5EF4-FFF2-40B4-BE49-F238E27FC236}">
                <a16:creationId xmlns:a16="http://schemas.microsoft.com/office/drawing/2014/main" id="{C98C3C6B-D208-D5FE-CFD7-AC16C83BA1D2}"/>
              </a:ext>
            </a:extLst>
          </p:cNvPr>
          <p:cNvSpPr txBox="1"/>
          <p:nvPr/>
        </p:nvSpPr>
        <p:spPr>
          <a:xfrm>
            <a:off x="6215691" y="3227036"/>
            <a:ext cx="553357" cy="261610"/>
          </a:xfrm>
          <a:prstGeom prst="rect">
            <a:avLst/>
          </a:prstGeom>
          <a:noFill/>
        </p:spPr>
        <p:txBody>
          <a:bodyPr wrap="none" rtlCol="0">
            <a:spAutoFit/>
          </a:bodyPr>
          <a:lstStyle/>
          <a:p>
            <a:r>
              <a:rPr lang="vi-VN" sz="1100"/>
              <a:t>25.2</a:t>
            </a:r>
            <a:r>
              <a:rPr lang="en-US" sz="1100"/>
              <a:t>V</a:t>
            </a:r>
          </a:p>
        </p:txBody>
      </p:sp>
      <p:sp>
        <p:nvSpPr>
          <p:cNvPr id="11" name="Arrow: Up 10">
            <a:extLst>
              <a:ext uri="{FF2B5EF4-FFF2-40B4-BE49-F238E27FC236}">
                <a16:creationId xmlns:a16="http://schemas.microsoft.com/office/drawing/2014/main" id="{A4CB3516-C84B-3283-42DE-A7782BAA7E81}"/>
              </a:ext>
            </a:extLst>
          </p:cNvPr>
          <p:cNvSpPr/>
          <p:nvPr/>
        </p:nvSpPr>
        <p:spPr>
          <a:xfrm rot="5400000">
            <a:off x="3498733" y="4512103"/>
            <a:ext cx="231323" cy="382990"/>
          </a:xfrm>
          <a:prstGeom prs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12" name="Arrow: Up 11">
            <a:extLst>
              <a:ext uri="{FF2B5EF4-FFF2-40B4-BE49-F238E27FC236}">
                <a16:creationId xmlns:a16="http://schemas.microsoft.com/office/drawing/2014/main" id="{45AA949B-7968-AE76-A11F-311BDBF3C670}"/>
              </a:ext>
            </a:extLst>
          </p:cNvPr>
          <p:cNvSpPr/>
          <p:nvPr/>
        </p:nvSpPr>
        <p:spPr>
          <a:xfrm rot="5400000">
            <a:off x="5224945" y="4494626"/>
            <a:ext cx="231323" cy="332718"/>
          </a:xfrm>
          <a:prstGeom prs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13" name="Arrow: Bent-Up 12">
            <a:extLst>
              <a:ext uri="{FF2B5EF4-FFF2-40B4-BE49-F238E27FC236}">
                <a16:creationId xmlns:a16="http://schemas.microsoft.com/office/drawing/2014/main" id="{9CC0D1A8-9843-DBCD-B10B-F247DB7F92CA}"/>
              </a:ext>
            </a:extLst>
          </p:cNvPr>
          <p:cNvSpPr/>
          <p:nvPr/>
        </p:nvSpPr>
        <p:spPr>
          <a:xfrm flipV="1">
            <a:off x="5427814" y="2299366"/>
            <a:ext cx="838103" cy="2132340"/>
          </a:xfrm>
          <a:prstGeom prst="bentUpArrow">
            <a:avLst>
              <a:gd name="adj1" fmla="val 14053"/>
              <a:gd name="adj2" fmla="val 16242"/>
              <a:gd name="adj3" fmla="val 16744"/>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14" name="Arrow: Up 13">
            <a:extLst>
              <a:ext uri="{FF2B5EF4-FFF2-40B4-BE49-F238E27FC236}">
                <a16:creationId xmlns:a16="http://schemas.microsoft.com/office/drawing/2014/main" id="{6EF03FDA-FD48-4081-2B97-A4CB0055E96D}"/>
              </a:ext>
            </a:extLst>
          </p:cNvPr>
          <p:cNvSpPr/>
          <p:nvPr/>
        </p:nvSpPr>
        <p:spPr>
          <a:xfrm rot="10800000">
            <a:off x="4556100" y="3717924"/>
            <a:ext cx="205213" cy="704671"/>
          </a:xfrm>
          <a:prstGeom prs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15" name="TextBox 14">
            <a:extLst>
              <a:ext uri="{FF2B5EF4-FFF2-40B4-BE49-F238E27FC236}">
                <a16:creationId xmlns:a16="http://schemas.microsoft.com/office/drawing/2014/main" id="{249B1701-F8A6-D1EA-A356-EC288C9FDC05}"/>
              </a:ext>
            </a:extLst>
          </p:cNvPr>
          <p:cNvSpPr txBox="1"/>
          <p:nvPr/>
        </p:nvSpPr>
        <p:spPr>
          <a:xfrm>
            <a:off x="4720210" y="2778823"/>
            <a:ext cx="553357" cy="261610"/>
          </a:xfrm>
          <a:prstGeom prst="rect">
            <a:avLst/>
          </a:prstGeom>
          <a:noFill/>
        </p:spPr>
        <p:txBody>
          <a:bodyPr wrap="none" rtlCol="0">
            <a:spAutoFit/>
          </a:bodyPr>
          <a:lstStyle/>
          <a:p>
            <a:r>
              <a:rPr lang="vi-VN" sz="1100"/>
              <a:t>25.2V</a:t>
            </a:r>
            <a:endParaRPr lang="en-US" sz="1100"/>
          </a:p>
        </p:txBody>
      </p:sp>
    </p:spTree>
    <p:extLst>
      <p:ext uri="{BB962C8B-B14F-4D97-AF65-F5344CB8AC3E}">
        <p14:creationId xmlns:p14="http://schemas.microsoft.com/office/powerpoint/2010/main" val="3726289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defTabSz="685800">
              <a:spcBef>
                <a:spcPct val="0"/>
              </a:spcBef>
              <a:buClrTx/>
              <a:defRPr/>
            </a:pPr>
            <a:fld id="{9A0DB2DC-4C9A-4742-B13C-FB6460FD3503}" type="slidenum">
              <a:rPr lang="en-US" altLang="en-US" sz="900" kern="1200" dirty="0">
                <a:solidFill>
                  <a:srgbClr val="898989"/>
                </a:solidFill>
                <a:latin typeface="Arial" panose="020B0604020202020204" pitchFamily="34" charset="0"/>
                <a:ea typeface="+mn-ea"/>
                <a:cs typeface="+mn-cs"/>
              </a:rPr>
              <a:pPr algn="r" defTabSz="685800">
                <a:spcBef>
                  <a:spcPct val="0"/>
                </a:spcBef>
                <a:buClrTx/>
                <a:defRPr/>
              </a:pPr>
              <a:t>22</a:t>
            </a:fld>
            <a:endParaRPr lang="en-US" altLang="en-US" sz="900" kern="1200" dirty="0">
              <a:solidFill>
                <a:srgbClr val="898989"/>
              </a:solidFill>
              <a:latin typeface="Arial" panose="020B0604020202020204" pitchFamily="34" charset="0"/>
              <a:ea typeface="+mn-ea"/>
              <a:cs typeface="+mn-cs"/>
            </a:endParaRPr>
          </a:p>
        </p:txBody>
      </p:sp>
      <p:sp>
        <p:nvSpPr>
          <p:cNvPr id="4" name="Rectangle 2">
            <a:extLst>
              <a:ext uri="{FF2B5EF4-FFF2-40B4-BE49-F238E27FC236}">
                <a16:creationId xmlns:a16="http://schemas.microsoft.com/office/drawing/2014/main" id="{42464004-E075-8CBA-B44A-E6BDE1226B9A}"/>
              </a:ext>
            </a:extLst>
          </p:cNvPr>
          <p:cNvSpPr>
            <a:spLocks noGrp="1" noChangeArrowheads="1"/>
          </p:cNvSpPr>
          <p:nvPr>
            <p:ph type="title"/>
          </p:nvPr>
        </p:nvSpPr>
        <p:spPr>
          <a:xfrm>
            <a:off x="958948" y="1093612"/>
            <a:ext cx="7226102"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2</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 quạt</a:t>
            </a:r>
            <a:endParaRPr lang="vi-VN" sz="3000" b="1" dirty="0">
              <a:solidFill>
                <a:srgbClr val="3376C7"/>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70D0B20-BF01-BDB0-2FCF-10F28E2070A8}"/>
              </a:ext>
            </a:extLst>
          </p:cNvPr>
          <p:cNvPicPr>
            <a:picLocks noChangeAspect="1"/>
          </p:cNvPicPr>
          <p:nvPr/>
        </p:nvPicPr>
        <p:blipFill>
          <a:blip r:embed="rId2"/>
          <a:stretch>
            <a:fillRect/>
          </a:stretch>
        </p:blipFill>
        <p:spPr>
          <a:xfrm>
            <a:off x="958948" y="1666171"/>
            <a:ext cx="3595894" cy="4499210"/>
          </a:xfrm>
          <a:prstGeom prst="rect">
            <a:avLst/>
          </a:prstGeom>
        </p:spPr>
      </p:pic>
      <p:sp>
        <p:nvSpPr>
          <p:cNvPr id="9" name="TextBox 8">
            <a:extLst>
              <a:ext uri="{FF2B5EF4-FFF2-40B4-BE49-F238E27FC236}">
                <a16:creationId xmlns:a16="http://schemas.microsoft.com/office/drawing/2014/main" id="{0B5193D5-B60A-A6B9-D4C9-721C234548E5}"/>
              </a:ext>
            </a:extLst>
          </p:cNvPr>
          <p:cNvSpPr txBox="1"/>
          <p:nvPr/>
        </p:nvSpPr>
        <p:spPr>
          <a:xfrm>
            <a:off x="4571999" y="1892610"/>
            <a:ext cx="4386263" cy="923330"/>
          </a:xfrm>
          <a:prstGeom prst="rect">
            <a:avLst/>
          </a:prstGeom>
          <a:noFill/>
        </p:spPr>
        <p:txBody>
          <a:bodyPr wrap="square" rtlCol="0">
            <a:spAutoFit/>
          </a:bodyPr>
          <a:lstStyle/>
          <a:p>
            <a:r>
              <a:rPr lang="vi-VN" sz="1800"/>
              <a:t>Sử dụng 2 mạch chuyển mức với Mosfet BSS138 để chuyển tín xung PWM và tín hiệu chiều quay từ mạch điều khiển </a:t>
            </a:r>
          </a:p>
        </p:txBody>
      </p:sp>
      <p:pic>
        <p:nvPicPr>
          <p:cNvPr id="14" name="Picture 13">
            <a:extLst>
              <a:ext uri="{FF2B5EF4-FFF2-40B4-BE49-F238E27FC236}">
                <a16:creationId xmlns:a16="http://schemas.microsoft.com/office/drawing/2014/main" id="{EFDDAC19-68D7-9114-B9BC-C890C9BA06C7}"/>
              </a:ext>
            </a:extLst>
          </p:cNvPr>
          <p:cNvPicPr>
            <a:picLocks noChangeAspect="1"/>
          </p:cNvPicPr>
          <p:nvPr/>
        </p:nvPicPr>
        <p:blipFill>
          <a:blip r:embed="rId3"/>
          <a:stretch>
            <a:fillRect/>
          </a:stretch>
        </p:blipFill>
        <p:spPr>
          <a:xfrm>
            <a:off x="5082917" y="3309770"/>
            <a:ext cx="3595895" cy="2302135"/>
          </a:xfrm>
          <a:prstGeom prst="rect">
            <a:avLst/>
          </a:prstGeom>
        </p:spPr>
      </p:pic>
    </p:spTree>
    <p:extLst>
      <p:ext uri="{BB962C8B-B14F-4D97-AF65-F5344CB8AC3E}">
        <p14:creationId xmlns:p14="http://schemas.microsoft.com/office/powerpoint/2010/main" val="46320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defTabSz="685800">
              <a:spcBef>
                <a:spcPct val="0"/>
              </a:spcBef>
              <a:buClrTx/>
              <a:defRPr/>
            </a:pPr>
            <a:fld id="{9A0DB2DC-4C9A-4742-B13C-FB6460FD3503}" type="slidenum">
              <a:rPr lang="en-US" altLang="en-US" sz="900" kern="1200" dirty="0">
                <a:solidFill>
                  <a:srgbClr val="898989"/>
                </a:solidFill>
                <a:latin typeface="Arial" panose="020B0604020202020204" pitchFamily="34" charset="0"/>
                <a:ea typeface="+mn-ea"/>
                <a:cs typeface="+mn-cs"/>
              </a:rPr>
              <a:pPr algn="r" defTabSz="685800">
                <a:spcBef>
                  <a:spcPct val="0"/>
                </a:spcBef>
                <a:buClrTx/>
                <a:defRPr/>
              </a:pPr>
              <a:t>23</a:t>
            </a:fld>
            <a:endParaRPr lang="en-US" altLang="en-US" sz="900" kern="1200" dirty="0">
              <a:solidFill>
                <a:srgbClr val="898989"/>
              </a:solidFill>
              <a:latin typeface="Arial" panose="020B0604020202020204" pitchFamily="34" charset="0"/>
              <a:ea typeface="+mn-ea"/>
              <a:cs typeface="+mn-cs"/>
            </a:endParaRPr>
          </a:p>
        </p:txBody>
      </p:sp>
      <p:sp>
        <p:nvSpPr>
          <p:cNvPr id="7" name="Rectangle 2">
            <a:extLst>
              <a:ext uri="{FF2B5EF4-FFF2-40B4-BE49-F238E27FC236}">
                <a16:creationId xmlns:a16="http://schemas.microsoft.com/office/drawing/2014/main" id="{B0F7B542-3350-461A-42D6-D6F6DED3FDA1}"/>
              </a:ext>
            </a:extLst>
          </p:cNvPr>
          <p:cNvSpPr>
            <a:spLocks noGrp="1" noChangeArrowheads="1"/>
          </p:cNvSpPr>
          <p:nvPr>
            <p:ph type="title"/>
          </p:nvPr>
        </p:nvSpPr>
        <p:spPr>
          <a:xfrm>
            <a:off x="958949" y="268782"/>
            <a:ext cx="7226102"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2</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 quạt</a:t>
            </a:r>
            <a:endParaRPr lang="vi-VN" sz="3000" b="1" dirty="0">
              <a:solidFill>
                <a:srgbClr val="3376C7"/>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57091CF-0961-7492-24DC-45570732A773}"/>
              </a:ext>
            </a:extLst>
          </p:cNvPr>
          <p:cNvPicPr>
            <a:picLocks noChangeAspect="1"/>
          </p:cNvPicPr>
          <p:nvPr/>
        </p:nvPicPr>
        <p:blipFill>
          <a:blip r:embed="rId2"/>
          <a:stretch>
            <a:fillRect/>
          </a:stretch>
        </p:blipFill>
        <p:spPr>
          <a:xfrm>
            <a:off x="298004" y="1160357"/>
            <a:ext cx="8747383" cy="5102641"/>
          </a:xfrm>
          <a:prstGeom prst="rect">
            <a:avLst/>
          </a:prstGeom>
        </p:spPr>
      </p:pic>
    </p:spTree>
    <p:extLst>
      <p:ext uri="{BB962C8B-B14F-4D97-AF65-F5344CB8AC3E}">
        <p14:creationId xmlns:p14="http://schemas.microsoft.com/office/powerpoint/2010/main" val="1299998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defTabSz="685800">
              <a:spcBef>
                <a:spcPct val="0"/>
              </a:spcBef>
              <a:buClrTx/>
              <a:defRPr/>
            </a:pPr>
            <a:fld id="{9A0DB2DC-4C9A-4742-B13C-FB6460FD3503}" type="slidenum">
              <a:rPr lang="en-US" altLang="en-US" sz="900" kern="1200" dirty="0">
                <a:solidFill>
                  <a:srgbClr val="898989"/>
                </a:solidFill>
                <a:latin typeface="Arial" panose="020B0604020202020204" pitchFamily="34" charset="0"/>
                <a:ea typeface="+mn-ea"/>
                <a:cs typeface="+mn-cs"/>
              </a:rPr>
              <a:pPr algn="r" defTabSz="685800">
                <a:spcBef>
                  <a:spcPct val="0"/>
                </a:spcBef>
                <a:buClrTx/>
                <a:defRPr/>
              </a:pPr>
              <a:t>24</a:t>
            </a:fld>
            <a:endParaRPr lang="en-US" altLang="en-US" sz="900" kern="1200" dirty="0">
              <a:solidFill>
                <a:srgbClr val="898989"/>
              </a:solidFill>
              <a:latin typeface="Arial" panose="020B0604020202020204" pitchFamily="34" charset="0"/>
              <a:ea typeface="+mn-ea"/>
              <a:cs typeface="+mn-cs"/>
            </a:endParaRPr>
          </a:p>
        </p:txBody>
      </p:sp>
      <p:sp>
        <p:nvSpPr>
          <p:cNvPr id="4" name="Rectangle 2">
            <a:extLst>
              <a:ext uri="{FF2B5EF4-FFF2-40B4-BE49-F238E27FC236}">
                <a16:creationId xmlns:a16="http://schemas.microsoft.com/office/drawing/2014/main" id="{1F721589-35DD-5892-9B82-9F171D2F449C}"/>
              </a:ext>
            </a:extLst>
          </p:cNvPr>
          <p:cNvSpPr>
            <a:spLocks noGrp="1" noChangeArrowheads="1"/>
          </p:cNvSpPr>
          <p:nvPr>
            <p:ph type="title"/>
          </p:nvPr>
        </p:nvSpPr>
        <p:spPr>
          <a:xfrm>
            <a:off x="1084454" y="206106"/>
            <a:ext cx="7226102"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2</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Thiết kế mạch điều khiển động cơ quạt</a:t>
            </a:r>
            <a:endParaRPr lang="vi-VN" sz="3000" b="1" dirty="0">
              <a:solidFill>
                <a:srgbClr val="3376C7"/>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DF5E290-01C3-D5EA-FDCE-85D90CD96C5E}"/>
              </a:ext>
            </a:extLst>
          </p:cNvPr>
          <p:cNvPicPr>
            <a:picLocks noChangeAspect="1"/>
          </p:cNvPicPr>
          <p:nvPr/>
        </p:nvPicPr>
        <p:blipFill>
          <a:blip r:embed="rId2"/>
          <a:stretch>
            <a:fillRect/>
          </a:stretch>
        </p:blipFill>
        <p:spPr>
          <a:xfrm>
            <a:off x="1803411" y="1703544"/>
            <a:ext cx="5537179" cy="3450913"/>
          </a:xfrm>
          <a:prstGeom prst="rect">
            <a:avLst/>
          </a:prstGeom>
        </p:spPr>
      </p:pic>
    </p:spTree>
    <p:extLst>
      <p:ext uri="{BB962C8B-B14F-4D97-AF65-F5344CB8AC3E}">
        <p14:creationId xmlns:p14="http://schemas.microsoft.com/office/powerpoint/2010/main" val="1981736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25</a:t>
            </a:fld>
            <a:endParaRPr lang="en-US" altLang="en-US" sz="900" dirty="0">
              <a:solidFill>
                <a:srgbClr val="898989"/>
              </a:solidFill>
              <a:latin typeface="Arial" panose="020B0604020202020204" pitchFamily="34" charset="0"/>
            </a:endParaRPr>
          </a:p>
        </p:txBody>
      </p:sp>
      <p:sp>
        <p:nvSpPr>
          <p:cNvPr id="6" name="Rectangle 2">
            <a:extLst>
              <a:ext uri="{FF2B5EF4-FFF2-40B4-BE49-F238E27FC236}">
                <a16:creationId xmlns:a16="http://schemas.microsoft.com/office/drawing/2014/main" id="{AE7326C1-3803-82F7-8F6D-B874F19438A3}"/>
              </a:ext>
            </a:extLst>
          </p:cNvPr>
          <p:cNvSpPr>
            <a:spLocks noGrp="1" noChangeArrowheads="1"/>
          </p:cNvSpPr>
          <p:nvPr>
            <p:ph type="title"/>
          </p:nvPr>
        </p:nvSpPr>
        <p:spPr>
          <a:xfrm>
            <a:off x="862561" y="178097"/>
            <a:ext cx="8281439" cy="506016"/>
          </a:xfrm>
        </p:spPr>
        <p:txBody>
          <a:bodyPr spcFirstLastPara="1" vert="horz" wrap="square" lIns="68580" tIns="34290" rIns="68580" bIns="34290" numCol="1" rtlCol="0" anchor="ctr" anchorCtr="0" compatLnSpc="1">
            <a:normAutofit/>
          </a:bodyPr>
          <a:lstStyle/>
          <a:p>
            <a:pPr algn="ctr" eaLnBrk="1" hangingPunct="1"/>
            <a:r>
              <a:rPr lang="en-US" sz="2400" b="1">
                <a:solidFill>
                  <a:srgbClr val="3376C7"/>
                </a:solidFill>
                <a:latin typeface="Arial" panose="020B0604020202020204" pitchFamily="34" charset="0"/>
                <a:cs typeface="Arial" panose="020B0604020202020204" pitchFamily="34" charset="0"/>
              </a:rPr>
              <a:t>4</a:t>
            </a:r>
            <a:r>
              <a:rPr sz="2400" b="1">
                <a:solidFill>
                  <a:srgbClr val="3376C7"/>
                </a:solidFill>
                <a:latin typeface="Arial" panose="020B0604020202020204" pitchFamily="34" charset="0"/>
                <a:cs typeface="Arial" panose="020B0604020202020204" pitchFamily="34" charset="0"/>
              </a:rPr>
              <a:t>.</a:t>
            </a:r>
            <a:r>
              <a:rPr lang="vi-VN" sz="2400" b="1">
                <a:solidFill>
                  <a:srgbClr val="3376C7"/>
                </a:solidFill>
                <a:latin typeface="Arial" panose="020B0604020202020204" pitchFamily="34" charset="0"/>
                <a:cs typeface="Arial" panose="020B0604020202020204" pitchFamily="34" charset="0"/>
              </a:rPr>
              <a:t>3</a:t>
            </a:r>
            <a:r>
              <a:rPr sz="2400" b="1">
                <a:solidFill>
                  <a:srgbClr val="3376C7"/>
                </a:solidFill>
                <a:latin typeface="Arial" panose="020B0604020202020204" pitchFamily="34" charset="0"/>
                <a:cs typeface="Arial" panose="020B0604020202020204" pitchFamily="34" charset="0"/>
              </a:rPr>
              <a:t> </a:t>
            </a:r>
            <a:r>
              <a:rPr lang="vi-VN" sz="2400" b="1">
                <a:solidFill>
                  <a:srgbClr val="3376C7"/>
                </a:solidFill>
                <a:latin typeface="Arial" panose="020B0604020202020204" pitchFamily="34" charset="0"/>
                <a:cs typeface="Arial" panose="020B0604020202020204" pitchFamily="34" charset="0"/>
              </a:rPr>
              <a:t>Thiết kế mạch cho bộ phát tín hiệu điều khiển (Tx)</a:t>
            </a:r>
            <a:endParaRPr lang="vi-VN" sz="2400" b="1" dirty="0">
              <a:solidFill>
                <a:srgbClr val="3376C7"/>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E0EBC3B-1B50-FED5-6463-DA8D294A4F43}"/>
              </a:ext>
            </a:extLst>
          </p:cNvPr>
          <p:cNvSpPr txBox="1"/>
          <p:nvPr/>
        </p:nvSpPr>
        <p:spPr>
          <a:xfrm>
            <a:off x="0" y="1783255"/>
            <a:ext cx="4500562" cy="3549690"/>
          </a:xfrm>
          <a:prstGeom prst="rect">
            <a:avLst/>
          </a:prstGeom>
          <a:noFill/>
        </p:spPr>
        <p:txBody>
          <a:bodyPr wrap="square">
            <a:spAutoFit/>
          </a:bodyPr>
          <a:lstStyle/>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2400">
                <a:latin typeface="Times New Roman" panose="02020603050405020304" pitchFamily="18" charset="0"/>
                <a:ea typeface="Times New Roman" panose="02020603050405020304" pitchFamily="18" charset="0"/>
                <a:cs typeface="Times New Roman" panose="02020603050405020304" pitchFamily="18" charset="0"/>
              </a:rPr>
              <a:t>Điện áp đầu vào: </a:t>
            </a:r>
            <a:r>
              <a:rPr lang="en-US" sz="1800">
                <a:latin typeface="Times New Roman" panose="02020603050405020304" pitchFamily="18" charset="0"/>
                <a:ea typeface="Times New Roman" panose="02020603050405020304" pitchFamily="18" charset="0"/>
                <a:cs typeface="Times New Roman" panose="02020603050405020304" pitchFamily="18" charset="0"/>
              </a:rPr>
              <a:t>8.4V</a:t>
            </a:r>
            <a:endParaRPr lang="en-US" sz="24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2400">
                <a:latin typeface="Times New Roman" panose="02020603050405020304" pitchFamily="18" charset="0"/>
                <a:ea typeface="Times New Roman" panose="02020603050405020304" pitchFamily="18" charset="0"/>
                <a:cs typeface="Times New Roman" panose="02020603050405020304" pitchFamily="18" charset="0"/>
              </a:rPr>
              <a:t>Dòng điện đầu vào: 100mA – 300mA</a:t>
            </a:r>
            <a:endParaRPr lang="en-US" sz="24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2400">
                <a:latin typeface="Times New Roman" panose="02020603050405020304" pitchFamily="18" charset="0"/>
                <a:ea typeface="Times New Roman" panose="02020603050405020304" pitchFamily="18" charset="0"/>
                <a:cs typeface="Times New Roman" panose="02020603050405020304" pitchFamily="18" charset="0"/>
              </a:rPr>
              <a:t>Sử dụng </a:t>
            </a:r>
            <a:r>
              <a:rPr lang="vi-VN" sz="1800">
                <a:latin typeface="Times New Roman" panose="02020603050405020304" pitchFamily="18" charset="0"/>
                <a:ea typeface="Times New Roman" panose="02020603050405020304" pitchFamily="18" charset="0"/>
                <a:cs typeface="Times New Roman" panose="02020603050405020304" pitchFamily="18" charset="0"/>
              </a:rPr>
              <a:t>2</a:t>
            </a:r>
            <a:r>
              <a:rPr lang="vi-VN" sz="2400">
                <a:latin typeface="Times New Roman" panose="02020603050405020304" pitchFamily="18" charset="0"/>
                <a:ea typeface="Times New Roman" panose="02020603050405020304" pitchFamily="18" charset="0"/>
                <a:cs typeface="Times New Roman" panose="02020603050405020304" pitchFamily="18" charset="0"/>
              </a:rPr>
              <a:t> giao tiếp SPI.</a:t>
            </a:r>
            <a:endParaRPr lang="en-US" sz="24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2400">
                <a:latin typeface="Times New Roman" panose="02020603050405020304" pitchFamily="18" charset="0"/>
                <a:ea typeface="Times New Roman" panose="02020603050405020304" pitchFamily="18" charset="0"/>
                <a:cs typeface="Times New Roman" panose="02020603050405020304" pitchFamily="18" charset="0"/>
              </a:rPr>
              <a:t>Sử dụng 5 ADC để xuất tín hiệu </a:t>
            </a:r>
            <a:r>
              <a:rPr lang="vi-VN" sz="1800">
                <a:latin typeface="Times New Roman" panose="02020603050405020304" pitchFamily="18" charset="0"/>
                <a:ea typeface="Times New Roman" panose="02020603050405020304" pitchFamily="18" charset="0"/>
                <a:cs typeface="Times New Roman" panose="02020603050405020304" pitchFamily="18" charset="0"/>
              </a:rPr>
              <a:t>từ Joystich và Chiết Áp</a:t>
            </a:r>
            <a:r>
              <a:rPr lang="vi-VN" sz="2400">
                <a:latin typeface="Times New Roman" panose="02020603050405020304" pitchFamily="18" charset="0"/>
                <a:ea typeface="Times New Roman" panose="02020603050405020304" pitchFamily="18" charset="0"/>
                <a:cs typeface="Times New Roman" panose="02020603050405020304" pitchFamily="18" charset="0"/>
              </a:rPr>
              <a:t>.</a:t>
            </a:r>
            <a:endParaRPr lang="en-US" sz="24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2400">
                <a:latin typeface="Times New Roman" panose="02020603050405020304" pitchFamily="18" charset="0"/>
                <a:ea typeface="Times New Roman" panose="02020603050405020304" pitchFamily="18" charset="0"/>
                <a:cs typeface="Times New Roman" panose="02020603050405020304" pitchFamily="18" charset="0"/>
              </a:rPr>
              <a:t>Sử dụng 1 ADC để đo PIN</a:t>
            </a:r>
            <a:endParaRPr lang="en-US" sz="240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33AFCF9-9194-2141-58D4-6C7EF5E0E2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0618" y="1098697"/>
            <a:ext cx="4653382" cy="2540495"/>
          </a:xfrm>
          <a:prstGeom prst="rect">
            <a:avLst/>
          </a:prstGeom>
          <a:noFill/>
        </p:spPr>
      </p:pic>
      <p:pic>
        <p:nvPicPr>
          <p:cNvPr id="9" name="Picture 8">
            <a:extLst>
              <a:ext uri="{FF2B5EF4-FFF2-40B4-BE49-F238E27FC236}">
                <a16:creationId xmlns:a16="http://schemas.microsoft.com/office/drawing/2014/main" id="{9EFA330E-1354-35E5-F7B4-A719463A7DDC}"/>
              </a:ext>
            </a:extLst>
          </p:cNvPr>
          <p:cNvPicPr>
            <a:picLocks noChangeAspect="1"/>
          </p:cNvPicPr>
          <p:nvPr/>
        </p:nvPicPr>
        <p:blipFill>
          <a:blip r:embed="rId3"/>
          <a:stretch>
            <a:fillRect/>
          </a:stretch>
        </p:blipFill>
        <p:spPr>
          <a:xfrm rot="16200000">
            <a:off x="5564185" y="3194385"/>
            <a:ext cx="2668844" cy="3558458"/>
          </a:xfrm>
          <a:prstGeom prst="rect">
            <a:avLst/>
          </a:prstGeom>
        </p:spPr>
      </p:pic>
    </p:spTree>
    <p:extLst>
      <p:ext uri="{BB962C8B-B14F-4D97-AF65-F5344CB8AC3E}">
        <p14:creationId xmlns:p14="http://schemas.microsoft.com/office/powerpoint/2010/main" val="4006327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26</a:t>
            </a:fld>
            <a:endParaRPr lang="en-US" altLang="en-US" sz="900" dirty="0">
              <a:solidFill>
                <a:srgbClr val="898989"/>
              </a:solidFill>
              <a:latin typeface="Arial" panose="020B0604020202020204" pitchFamily="34" charset="0"/>
            </a:endParaRPr>
          </a:p>
        </p:txBody>
      </p:sp>
      <p:sp>
        <p:nvSpPr>
          <p:cNvPr id="8" name="Rectangle 2">
            <a:extLst>
              <a:ext uri="{FF2B5EF4-FFF2-40B4-BE49-F238E27FC236}">
                <a16:creationId xmlns:a16="http://schemas.microsoft.com/office/drawing/2014/main" id="{5AA3A235-CB9B-0345-E382-A55FFCEDCBF6}"/>
              </a:ext>
            </a:extLst>
          </p:cNvPr>
          <p:cNvSpPr>
            <a:spLocks noGrp="1" noChangeArrowheads="1"/>
          </p:cNvSpPr>
          <p:nvPr>
            <p:ph type="title"/>
          </p:nvPr>
        </p:nvSpPr>
        <p:spPr>
          <a:xfrm>
            <a:off x="940291" y="311569"/>
            <a:ext cx="8123027" cy="506016"/>
          </a:xfrm>
        </p:spPr>
        <p:txBody>
          <a:bodyPr spcFirstLastPara="1" vert="horz" wrap="square" lIns="68580" tIns="34290" rIns="68580" bIns="34290" numCol="1" rtlCol="0" anchor="ctr" anchorCtr="0" compatLnSpc="1">
            <a:normAutofit/>
          </a:bodyPr>
          <a:lstStyle/>
          <a:p>
            <a:pPr algn="ctr" eaLnBrk="1" hangingPunct="1"/>
            <a:r>
              <a:rPr lang="en-US" sz="2400" b="1">
                <a:solidFill>
                  <a:srgbClr val="3376C7"/>
                </a:solidFill>
                <a:latin typeface="Arial" panose="020B0604020202020204" pitchFamily="34" charset="0"/>
                <a:cs typeface="Arial" panose="020B0604020202020204" pitchFamily="34" charset="0"/>
              </a:rPr>
              <a:t>4</a:t>
            </a:r>
            <a:r>
              <a:rPr sz="2400" b="1">
                <a:solidFill>
                  <a:srgbClr val="3376C7"/>
                </a:solidFill>
                <a:latin typeface="Arial" panose="020B0604020202020204" pitchFamily="34" charset="0"/>
                <a:cs typeface="Arial" panose="020B0604020202020204" pitchFamily="34" charset="0"/>
              </a:rPr>
              <a:t>.</a:t>
            </a:r>
            <a:r>
              <a:rPr lang="vi-VN" sz="2400" b="1">
                <a:solidFill>
                  <a:srgbClr val="3376C7"/>
                </a:solidFill>
                <a:latin typeface="Arial" panose="020B0604020202020204" pitchFamily="34" charset="0"/>
                <a:cs typeface="Arial" panose="020B0604020202020204" pitchFamily="34" charset="0"/>
              </a:rPr>
              <a:t>3</a:t>
            </a:r>
            <a:r>
              <a:rPr sz="2400" b="1">
                <a:solidFill>
                  <a:srgbClr val="3376C7"/>
                </a:solidFill>
                <a:latin typeface="Arial" panose="020B0604020202020204" pitchFamily="34" charset="0"/>
                <a:cs typeface="Arial" panose="020B0604020202020204" pitchFamily="34" charset="0"/>
              </a:rPr>
              <a:t> </a:t>
            </a:r>
            <a:r>
              <a:rPr lang="vi-VN" sz="2400" b="1">
                <a:solidFill>
                  <a:srgbClr val="3376C7"/>
                </a:solidFill>
                <a:latin typeface="Arial" panose="020B0604020202020204" pitchFamily="34" charset="0"/>
                <a:cs typeface="Arial" panose="020B0604020202020204" pitchFamily="34" charset="0"/>
              </a:rPr>
              <a:t>Thiết kế mạch cho bộ phát tín hiệu điều khiển (Tx)</a:t>
            </a:r>
            <a:endParaRPr lang="vi-VN" sz="2400" b="1" dirty="0">
              <a:solidFill>
                <a:srgbClr val="3376C7"/>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7243136-8915-1016-6DC5-3DB9D7BE86D7}"/>
              </a:ext>
            </a:extLst>
          </p:cNvPr>
          <p:cNvPicPr>
            <a:picLocks noChangeAspect="1"/>
          </p:cNvPicPr>
          <p:nvPr/>
        </p:nvPicPr>
        <p:blipFill>
          <a:blip r:embed="rId2"/>
          <a:stretch>
            <a:fillRect/>
          </a:stretch>
        </p:blipFill>
        <p:spPr>
          <a:xfrm>
            <a:off x="0" y="1117959"/>
            <a:ext cx="9144000" cy="5249609"/>
          </a:xfrm>
          <a:prstGeom prst="rect">
            <a:avLst/>
          </a:prstGeom>
        </p:spPr>
      </p:pic>
    </p:spTree>
    <p:extLst>
      <p:ext uri="{BB962C8B-B14F-4D97-AF65-F5344CB8AC3E}">
        <p14:creationId xmlns:p14="http://schemas.microsoft.com/office/powerpoint/2010/main" val="3892777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27</a:t>
            </a:fld>
            <a:endParaRPr lang="en-US" altLang="en-US" sz="900" dirty="0">
              <a:solidFill>
                <a:srgbClr val="898989"/>
              </a:solidFill>
              <a:latin typeface="Arial" panose="020B0604020202020204" pitchFamily="34" charset="0"/>
            </a:endParaRPr>
          </a:p>
        </p:txBody>
      </p:sp>
      <p:pic>
        <p:nvPicPr>
          <p:cNvPr id="3" name="Picture 2">
            <a:extLst>
              <a:ext uri="{FF2B5EF4-FFF2-40B4-BE49-F238E27FC236}">
                <a16:creationId xmlns:a16="http://schemas.microsoft.com/office/drawing/2014/main" id="{8799D0E2-B8C1-5199-DD71-B2691E705002}"/>
              </a:ext>
            </a:extLst>
          </p:cNvPr>
          <p:cNvPicPr>
            <a:picLocks noChangeAspect="1"/>
          </p:cNvPicPr>
          <p:nvPr/>
        </p:nvPicPr>
        <p:blipFill>
          <a:blip r:embed="rId3"/>
          <a:stretch>
            <a:fillRect/>
          </a:stretch>
        </p:blipFill>
        <p:spPr>
          <a:xfrm>
            <a:off x="408251" y="1512163"/>
            <a:ext cx="1591684" cy="1310766"/>
          </a:xfrm>
          <a:prstGeom prst="rect">
            <a:avLst/>
          </a:prstGeom>
        </p:spPr>
      </p:pic>
      <p:pic>
        <p:nvPicPr>
          <p:cNvPr id="9" name="Picture 8">
            <a:extLst>
              <a:ext uri="{FF2B5EF4-FFF2-40B4-BE49-F238E27FC236}">
                <a16:creationId xmlns:a16="http://schemas.microsoft.com/office/drawing/2014/main" id="{C3BA9FC6-0D3B-B75F-BF7F-0774C65BBE94}"/>
              </a:ext>
            </a:extLst>
          </p:cNvPr>
          <p:cNvPicPr>
            <a:picLocks noChangeAspect="1"/>
          </p:cNvPicPr>
          <p:nvPr/>
        </p:nvPicPr>
        <p:blipFill>
          <a:blip r:embed="rId4"/>
          <a:stretch>
            <a:fillRect/>
          </a:stretch>
        </p:blipFill>
        <p:spPr>
          <a:xfrm>
            <a:off x="2953409" y="1194768"/>
            <a:ext cx="2770063" cy="1964673"/>
          </a:xfrm>
          <a:prstGeom prst="rect">
            <a:avLst/>
          </a:prstGeom>
        </p:spPr>
      </p:pic>
      <p:pic>
        <p:nvPicPr>
          <p:cNvPr id="12" name="Picture 11">
            <a:extLst>
              <a:ext uri="{FF2B5EF4-FFF2-40B4-BE49-F238E27FC236}">
                <a16:creationId xmlns:a16="http://schemas.microsoft.com/office/drawing/2014/main" id="{02CD6445-74FC-40BD-29FB-821B2B475A30}"/>
              </a:ext>
            </a:extLst>
          </p:cNvPr>
          <p:cNvPicPr>
            <a:picLocks noChangeAspect="1"/>
          </p:cNvPicPr>
          <p:nvPr/>
        </p:nvPicPr>
        <p:blipFill>
          <a:blip r:embed="rId5"/>
          <a:stretch>
            <a:fillRect/>
          </a:stretch>
        </p:blipFill>
        <p:spPr>
          <a:xfrm>
            <a:off x="6972369" y="1512163"/>
            <a:ext cx="1257231" cy="1329885"/>
          </a:xfrm>
          <a:prstGeom prst="rect">
            <a:avLst/>
          </a:prstGeom>
        </p:spPr>
      </p:pic>
      <p:sp>
        <p:nvSpPr>
          <p:cNvPr id="13" name="TextBox 12">
            <a:extLst>
              <a:ext uri="{FF2B5EF4-FFF2-40B4-BE49-F238E27FC236}">
                <a16:creationId xmlns:a16="http://schemas.microsoft.com/office/drawing/2014/main" id="{97BE1BE3-4DE9-B165-E3BB-09ED8BBCD13D}"/>
              </a:ext>
            </a:extLst>
          </p:cNvPr>
          <p:cNvSpPr txBox="1"/>
          <p:nvPr/>
        </p:nvSpPr>
        <p:spPr>
          <a:xfrm>
            <a:off x="274992" y="2975446"/>
            <a:ext cx="1858201" cy="338554"/>
          </a:xfrm>
          <a:prstGeom prst="rect">
            <a:avLst/>
          </a:prstGeom>
          <a:noFill/>
        </p:spPr>
        <p:txBody>
          <a:bodyPr wrap="none" rtlCol="0">
            <a:spAutoFit/>
          </a:bodyPr>
          <a:lstStyle/>
          <a:p>
            <a:r>
              <a:rPr lang="vi-VN" sz="1600"/>
              <a:t>STM32F405RGT6</a:t>
            </a:r>
            <a:endParaRPr lang="en-US" sz="1600"/>
          </a:p>
        </p:txBody>
      </p:sp>
      <p:sp>
        <p:nvSpPr>
          <p:cNvPr id="16" name="TextBox 15">
            <a:extLst>
              <a:ext uri="{FF2B5EF4-FFF2-40B4-BE49-F238E27FC236}">
                <a16:creationId xmlns:a16="http://schemas.microsoft.com/office/drawing/2014/main" id="{27DF5A6A-D2EC-45BB-0F6F-96558A64D9C1}"/>
              </a:ext>
            </a:extLst>
          </p:cNvPr>
          <p:cNvSpPr txBox="1"/>
          <p:nvPr/>
        </p:nvSpPr>
        <p:spPr>
          <a:xfrm>
            <a:off x="7043057" y="2971198"/>
            <a:ext cx="1186543" cy="338554"/>
          </a:xfrm>
          <a:prstGeom prst="rect">
            <a:avLst/>
          </a:prstGeom>
          <a:noFill/>
        </p:spPr>
        <p:txBody>
          <a:bodyPr wrap="none" rtlCol="0">
            <a:spAutoFit/>
          </a:bodyPr>
          <a:lstStyle/>
          <a:p>
            <a:r>
              <a:rPr lang="vi-VN" sz="1600"/>
              <a:t>JOYSTICK</a:t>
            </a:r>
            <a:endParaRPr lang="en-US" sz="1600"/>
          </a:p>
        </p:txBody>
      </p:sp>
      <p:sp>
        <p:nvSpPr>
          <p:cNvPr id="17" name="TextBox 16">
            <a:extLst>
              <a:ext uri="{FF2B5EF4-FFF2-40B4-BE49-F238E27FC236}">
                <a16:creationId xmlns:a16="http://schemas.microsoft.com/office/drawing/2014/main" id="{65390309-F7F7-A88E-8BED-C62969744985}"/>
              </a:ext>
            </a:extLst>
          </p:cNvPr>
          <p:cNvSpPr txBox="1"/>
          <p:nvPr/>
        </p:nvSpPr>
        <p:spPr>
          <a:xfrm>
            <a:off x="3687460" y="2990164"/>
            <a:ext cx="1301959" cy="338554"/>
          </a:xfrm>
          <a:prstGeom prst="rect">
            <a:avLst/>
          </a:prstGeom>
          <a:noFill/>
        </p:spPr>
        <p:txBody>
          <a:bodyPr wrap="none" rtlCol="0">
            <a:spAutoFit/>
          </a:bodyPr>
          <a:lstStyle/>
          <a:p>
            <a:r>
              <a:rPr lang="vi-VN" sz="1600"/>
              <a:t>TFT ILI9341</a:t>
            </a:r>
            <a:endParaRPr lang="en-US" sz="1600"/>
          </a:p>
        </p:txBody>
      </p:sp>
      <p:sp>
        <p:nvSpPr>
          <p:cNvPr id="8" name="Rectangle 2">
            <a:extLst>
              <a:ext uri="{FF2B5EF4-FFF2-40B4-BE49-F238E27FC236}">
                <a16:creationId xmlns:a16="http://schemas.microsoft.com/office/drawing/2014/main" id="{58BF5EC1-9583-5C65-DA16-C32C18AB2185}"/>
              </a:ext>
            </a:extLst>
          </p:cNvPr>
          <p:cNvSpPr>
            <a:spLocks noGrp="1" noChangeArrowheads="1"/>
          </p:cNvSpPr>
          <p:nvPr>
            <p:ph type="title"/>
          </p:nvPr>
        </p:nvSpPr>
        <p:spPr>
          <a:xfrm>
            <a:off x="979103" y="215512"/>
            <a:ext cx="8057321" cy="506016"/>
          </a:xfrm>
        </p:spPr>
        <p:txBody>
          <a:bodyPr spcFirstLastPara="1" vert="horz" wrap="square" lIns="68580" tIns="34290" rIns="68580" bIns="34290" numCol="1" rtlCol="0" anchor="ctr" anchorCtr="0" compatLnSpc="1">
            <a:normAutofit/>
          </a:bodyPr>
          <a:lstStyle/>
          <a:p>
            <a:pPr algn="ctr" eaLnBrk="1" hangingPunct="1"/>
            <a:r>
              <a:rPr lang="en-US" sz="2400" b="1">
                <a:solidFill>
                  <a:srgbClr val="3376C7"/>
                </a:solidFill>
                <a:latin typeface="Arial" panose="020B0604020202020204" pitchFamily="34" charset="0"/>
                <a:cs typeface="Arial" panose="020B0604020202020204" pitchFamily="34" charset="0"/>
              </a:rPr>
              <a:t>4</a:t>
            </a:r>
            <a:r>
              <a:rPr sz="2400" b="1">
                <a:solidFill>
                  <a:srgbClr val="3376C7"/>
                </a:solidFill>
                <a:latin typeface="Arial" panose="020B0604020202020204" pitchFamily="34" charset="0"/>
                <a:cs typeface="Arial" panose="020B0604020202020204" pitchFamily="34" charset="0"/>
              </a:rPr>
              <a:t>.</a:t>
            </a:r>
            <a:r>
              <a:rPr lang="vi-VN" sz="2400" b="1">
                <a:solidFill>
                  <a:srgbClr val="3376C7"/>
                </a:solidFill>
                <a:latin typeface="Arial" panose="020B0604020202020204" pitchFamily="34" charset="0"/>
                <a:cs typeface="Arial" panose="020B0604020202020204" pitchFamily="34" charset="0"/>
              </a:rPr>
              <a:t>3</a:t>
            </a:r>
            <a:r>
              <a:rPr sz="2400" b="1">
                <a:solidFill>
                  <a:srgbClr val="3376C7"/>
                </a:solidFill>
                <a:latin typeface="Arial" panose="020B0604020202020204" pitchFamily="34" charset="0"/>
                <a:cs typeface="Arial" panose="020B0604020202020204" pitchFamily="34" charset="0"/>
              </a:rPr>
              <a:t> </a:t>
            </a:r>
            <a:r>
              <a:rPr lang="vi-VN" sz="2400" b="1">
                <a:solidFill>
                  <a:srgbClr val="3376C7"/>
                </a:solidFill>
                <a:latin typeface="Arial" panose="020B0604020202020204" pitchFamily="34" charset="0"/>
                <a:cs typeface="Arial" panose="020B0604020202020204" pitchFamily="34" charset="0"/>
              </a:rPr>
              <a:t>Thiết kế mạch cho bộ phát tín hiệu điều khiển (Tx)</a:t>
            </a:r>
            <a:endParaRPr lang="vi-VN" sz="2400" b="1" dirty="0">
              <a:solidFill>
                <a:srgbClr val="3376C7"/>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EF30208-B12A-95EE-4FC2-FC87799EA04B}"/>
              </a:ext>
            </a:extLst>
          </p:cNvPr>
          <p:cNvPicPr>
            <a:picLocks noChangeAspect="1"/>
          </p:cNvPicPr>
          <p:nvPr/>
        </p:nvPicPr>
        <p:blipFill>
          <a:blip r:embed="rId6"/>
          <a:stretch>
            <a:fillRect/>
          </a:stretch>
        </p:blipFill>
        <p:spPr>
          <a:xfrm>
            <a:off x="379077" y="3800991"/>
            <a:ext cx="2182676" cy="1766927"/>
          </a:xfrm>
          <a:prstGeom prst="rect">
            <a:avLst/>
          </a:prstGeom>
        </p:spPr>
      </p:pic>
      <p:sp>
        <p:nvSpPr>
          <p:cNvPr id="5" name="TextBox 4">
            <a:extLst>
              <a:ext uri="{FF2B5EF4-FFF2-40B4-BE49-F238E27FC236}">
                <a16:creationId xmlns:a16="http://schemas.microsoft.com/office/drawing/2014/main" id="{CCF18A6E-942E-250D-A880-A340B2FB3DD2}"/>
              </a:ext>
            </a:extLst>
          </p:cNvPr>
          <p:cNvSpPr txBox="1"/>
          <p:nvPr/>
        </p:nvSpPr>
        <p:spPr>
          <a:xfrm>
            <a:off x="763907" y="5733115"/>
            <a:ext cx="1369286" cy="338554"/>
          </a:xfrm>
          <a:prstGeom prst="rect">
            <a:avLst/>
          </a:prstGeom>
          <a:noFill/>
        </p:spPr>
        <p:txBody>
          <a:bodyPr wrap="none" rtlCol="0">
            <a:spAutoFit/>
          </a:bodyPr>
          <a:lstStyle/>
          <a:p>
            <a:r>
              <a:rPr lang="vi-VN" sz="1600"/>
              <a:t>LM2734YMK</a:t>
            </a:r>
            <a:endParaRPr lang="en-US" sz="1600"/>
          </a:p>
        </p:txBody>
      </p:sp>
      <p:sp>
        <p:nvSpPr>
          <p:cNvPr id="11" name="TextBox 10">
            <a:extLst>
              <a:ext uri="{FF2B5EF4-FFF2-40B4-BE49-F238E27FC236}">
                <a16:creationId xmlns:a16="http://schemas.microsoft.com/office/drawing/2014/main" id="{D6E0F472-4C12-DC63-1412-BFC687C0FC33}"/>
              </a:ext>
            </a:extLst>
          </p:cNvPr>
          <p:cNvSpPr txBox="1"/>
          <p:nvPr/>
        </p:nvSpPr>
        <p:spPr>
          <a:xfrm>
            <a:off x="2771856" y="3698560"/>
            <a:ext cx="3133165" cy="2298065"/>
          </a:xfrm>
          <a:prstGeom prst="rect">
            <a:avLst/>
          </a:prstGeom>
          <a:noFill/>
        </p:spPr>
        <p:txBody>
          <a:bodyPr wrap="square">
            <a:spAutoFit/>
          </a:bodyPr>
          <a:lstStyle/>
          <a:p>
            <a:pPr marL="342900" lvl="0" indent="-342900" algn="just">
              <a:spcBef>
                <a:spcPts val="1200"/>
              </a:spcBef>
              <a:spcAft>
                <a:spcPts val="1000"/>
              </a:spcAft>
              <a:buFont typeface="Symbol" panose="05050102010706020507" pitchFamily="18" charset="2"/>
              <a:buChar char=""/>
            </a:pPr>
            <a:r>
              <a:rPr lang="vi-VN" sz="1400">
                <a:effectLst/>
                <a:latin typeface="Times New Roman" panose="02020603050405020304" pitchFamily="18" charset="0"/>
                <a:ea typeface="Calibri" panose="020F0502020204030204" pitchFamily="34" charset="0"/>
                <a:cs typeface="Times New Roman" panose="02020603050405020304" pitchFamily="18" charset="0"/>
              </a:rPr>
              <a:t>Điện áp ngõ vào: 3 – 20V</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1200"/>
              </a:spcBef>
              <a:spcAft>
                <a:spcPts val="1000"/>
              </a:spcAft>
              <a:buFont typeface="Symbol" panose="05050102010706020507" pitchFamily="18" charset="2"/>
              <a:buChar char=""/>
            </a:pPr>
            <a:r>
              <a:rPr lang="vi-VN" sz="1400">
                <a:effectLst/>
                <a:latin typeface="Times New Roman" panose="02020603050405020304" pitchFamily="18" charset="0"/>
                <a:ea typeface="Calibri" panose="020F0502020204030204" pitchFamily="34" charset="0"/>
                <a:cs typeface="Times New Roman" panose="02020603050405020304" pitchFamily="18" charset="0"/>
              </a:rPr>
              <a:t>Điện áp ngõ ra: 0.8V – 18V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1200"/>
              </a:spcBef>
              <a:spcAft>
                <a:spcPts val="1000"/>
              </a:spcAft>
              <a:buFont typeface="Symbol" panose="05050102010706020507" pitchFamily="18" charset="2"/>
              <a:buChar char=""/>
            </a:pPr>
            <a:r>
              <a:rPr lang="vi-VN" sz="1400">
                <a:effectLst/>
                <a:latin typeface="Times New Roman" panose="02020603050405020304" pitchFamily="18" charset="0"/>
                <a:ea typeface="Calibri" panose="020F0502020204030204" pitchFamily="34" charset="0"/>
                <a:cs typeface="Times New Roman" panose="02020603050405020304" pitchFamily="18" charset="0"/>
              </a:rPr>
              <a:t>Dòng điện ngõ ra: 1 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1200"/>
              </a:spcBef>
              <a:spcAft>
                <a:spcPts val="1000"/>
              </a:spcAft>
              <a:buFont typeface="Symbol" panose="05050102010706020507" pitchFamily="18" charset="2"/>
              <a:buChar char=""/>
            </a:pPr>
            <a:r>
              <a:rPr lang="vi-VN" sz="1400">
                <a:effectLst/>
                <a:latin typeface="Times New Roman" panose="02020603050405020304" pitchFamily="18" charset="0"/>
                <a:ea typeface="Calibri" panose="020F0502020204030204" pitchFamily="34" charset="0"/>
                <a:cs typeface="Times New Roman" panose="02020603050405020304" pitchFamily="18" charset="0"/>
              </a:rPr>
              <a:t>Nhiệt độ hoạt động: -40</a:t>
            </a:r>
            <a:r>
              <a:rPr lang="vi-VN" sz="1400" baseline="30000">
                <a:effectLst/>
                <a:latin typeface="Times New Roman" panose="02020603050405020304" pitchFamily="18" charset="0"/>
                <a:ea typeface="Calibri" panose="020F0502020204030204" pitchFamily="34" charset="0"/>
                <a:cs typeface="Times New Roman" panose="02020603050405020304" pitchFamily="18" charset="0"/>
              </a:rPr>
              <a:t>o</a:t>
            </a:r>
            <a:r>
              <a:rPr lang="vi-VN" sz="1400">
                <a:effectLst/>
                <a:latin typeface="Times New Roman" panose="02020603050405020304" pitchFamily="18" charset="0"/>
                <a:ea typeface="Calibri" panose="020F0502020204030204" pitchFamily="34" charset="0"/>
                <a:cs typeface="Times New Roman" panose="02020603050405020304" pitchFamily="18" charset="0"/>
              </a:rPr>
              <a:t> C – 125</a:t>
            </a:r>
            <a:r>
              <a:rPr lang="vi-VN" sz="1400" baseline="30000">
                <a:effectLst/>
                <a:latin typeface="Times New Roman" panose="02020603050405020304" pitchFamily="18" charset="0"/>
                <a:ea typeface="Calibri" panose="020F0502020204030204" pitchFamily="34" charset="0"/>
                <a:cs typeface="Times New Roman" panose="02020603050405020304" pitchFamily="18" charset="0"/>
              </a:rPr>
              <a:t>o </a:t>
            </a:r>
            <a:r>
              <a:rPr lang="vi-VN" sz="1400">
                <a:effectLst/>
                <a:latin typeface="Times New Roman" panose="02020603050405020304" pitchFamily="18" charset="0"/>
                <a:ea typeface="Calibri" panose="020F0502020204030204" pitchFamily="34" charset="0"/>
                <a:cs typeface="Times New Roman" panose="02020603050405020304" pitchFamily="18" charset="0"/>
              </a:rPr>
              <a:t>C</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1200"/>
              </a:spcBef>
              <a:spcAft>
                <a:spcPts val="1000"/>
              </a:spcAft>
              <a:buFont typeface="Symbol" panose="05050102010706020507" pitchFamily="18" charset="2"/>
              <a:buChar char=""/>
            </a:pPr>
            <a:r>
              <a:rPr lang="vi-VN" sz="1400">
                <a:effectLst/>
                <a:latin typeface="Times New Roman" panose="02020603050405020304" pitchFamily="18" charset="0"/>
                <a:ea typeface="Calibri" panose="020F0502020204030204" pitchFamily="34" charset="0"/>
                <a:cs typeface="Times New Roman" panose="02020603050405020304" pitchFamily="18" charset="0"/>
              </a:rPr>
              <a:t>V</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FB </a:t>
            </a:r>
            <a:r>
              <a:rPr lang="vi-VN" sz="1400">
                <a:effectLst/>
                <a:latin typeface="Times New Roman" panose="02020603050405020304" pitchFamily="18" charset="0"/>
                <a:ea typeface="Calibri" panose="020F0502020204030204" pitchFamily="34" charset="0"/>
                <a:cs typeface="Times New Roman" panose="02020603050405020304" pitchFamily="18" charset="0"/>
              </a:rPr>
              <a:t>(Feedback Voltage) = 0.816V</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795F31E0-6475-9EB0-D8C9-928418CC63BA}"/>
              </a:ext>
            </a:extLst>
          </p:cNvPr>
          <p:cNvSpPr txBox="1"/>
          <p:nvPr/>
        </p:nvSpPr>
        <p:spPr>
          <a:xfrm>
            <a:off x="5905021" y="3707480"/>
            <a:ext cx="2859902" cy="2298065"/>
          </a:xfrm>
          <a:prstGeom prst="rect">
            <a:avLst/>
          </a:prstGeom>
          <a:noFill/>
        </p:spPr>
        <p:txBody>
          <a:bodyPr wrap="square">
            <a:spAutoFit/>
          </a:bodyPr>
          <a:lstStyle/>
          <a:p>
            <a:pPr marL="342900" lvl="0" indent="-342900" algn="just">
              <a:spcBef>
                <a:spcPts val="1200"/>
              </a:spcBef>
              <a:spcAft>
                <a:spcPts val="1000"/>
              </a:spcAft>
              <a:buFont typeface="Symbol" panose="05050102010706020507" pitchFamily="18" charset="2"/>
              <a:buChar char=""/>
            </a:pPr>
            <a:r>
              <a:rPr lang="vi-VN" sz="1400">
                <a:effectLst/>
                <a:latin typeface="Times New Roman" panose="02020603050405020304" pitchFamily="18" charset="0"/>
                <a:ea typeface="Calibri" panose="020F0502020204030204" pitchFamily="34" charset="0"/>
                <a:cs typeface="Times New Roman" panose="02020603050405020304" pitchFamily="18" charset="0"/>
              </a:rPr>
              <a:t>V</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boost </a:t>
            </a:r>
            <a:r>
              <a:rPr lang="vi-VN" sz="1400">
                <a:effectLst/>
                <a:latin typeface="Times New Roman" panose="02020603050405020304" pitchFamily="18" charset="0"/>
                <a:ea typeface="Calibri" panose="020F0502020204030204" pitchFamily="34" charset="0"/>
                <a:cs typeface="Times New Roman" panose="02020603050405020304" pitchFamily="18" charset="0"/>
              </a:rPr>
              <a:t>= -0.5 – 30 V</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1200"/>
              </a:spcBef>
              <a:spcAft>
                <a:spcPts val="1000"/>
              </a:spcAft>
              <a:buFont typeface="Symbol" panose="05050102010706020507" pitchFamily="18" charset="2"/>
              <a:buChar char=""/>
            </a:pPr>
            <a:r>
              <a:rPr lang="vi-VN" sz="1400">
                <a:effectLst/>
                <a:latin typeface="Times New Roman" panose="02020603050405020304" pitchFamily="18" charset="0"/>
                <a:ea typeface="Calibri" panose="020F0502020204030204" pitchFamily="34" charset="0"/>
                <a:cs typeface="Times New Roman" panose="02020603050405020304" pitchFamily="18" charset="0"/>
              </a:rPr>
              <a:t>V</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SW </a:t>
            </a:r>
            <a:r>
              <a:rPr lang="vi-VN" sz="1400">
                <a:effectLst/>
                <a:latin typeface="Times New Roman" panose="02020603050405020304" pitchFamily="18" charset="0"/>
                <a:ea typeface="Calibri" panose="020F0502020204030204" pitchFamily="34" charset="0"/>
                <a:cs typeface="Times New Roman" panose="02020603050405020304" pitchFamily="18" charset="0"/>
              </a:rPr>
              <a:t>= -0.5 – 6 V</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1200"/>
              </a:spcBef>
              <a:spcAft>
                <a:spcPts val="1000"/>
              </a:spcAft>
              <a:buFont typeface="Symbol" panose="05050102010706020507" pitchFamily="18" charset="2"/>
              <a:buChar char=""/>
            </a:pPr>
            <a:r>
              <a:rPr lang="vi-VN" sz="1400">
                <a:effectLst/>
                <a:latin typeface="Times New Roman" panose="02020603050405020304" pitchFamily="18" charset="0"/>
                <a:ea typeface="Calibri" panose="020F0502020204030204" pitchFamily="34" charset="0"/>
                <a:cs typeface="Times New Roman" panose="02020603050405020304" pitchFamily="18" charset="0"/>
              </a:rPr>
              <a:t>V</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EN </a:t>
            </a:r>
            <a:r>
              <a:rPr lang="vi-VN" sz="1400">
                <a:effectLst/>
                <a:latin typeface="Times New Roman" panose="02020603050405020304" pitchFamily="18" charset="0"/>
                <a:ea typeface="Calibri" panose="020F0502020204030204" pitchFamily="34" charset="0"/>
                <a:cs typeface="Times New Roman" panose="02020603050405020304" pitchFamily="18" charset="0"/>
              </a:rPr>
              <a:t>= -0.5 – (Vin + 0.3) V</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1200"/>
              </a:spcBef>
              <a:spcAft>
                <a:spcPts val="1000"/>
              </a:spcAft>
              <a:buFont typeface="Symbol" panose="05050102010706020507" pitchFamily="18" charset="2"/>
              <a:buChar char=""/>
            </a:pPr>
            <a:r>
              <a:rPr lang="vi-VN" sz="1400">
                <a:effectLst/>
                <a:latin typeface="Times New Roman" panose="02020603050405020304" pitchFamily="18" charset="0"/>
                <a:ea typeface="Calibri" panose="020F0502020204030204" pitchFamily="34" charset="0"/>
                <a:cs typeface="Times New Roman" panose="02020603050405020304" pitchFamily="18" charset="0"/>
              </a:rPr>
              <a:t>R </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DS(ON) </a:t>
            </a:r>
            <a:r>
              <a:rPr lang="vi-VN" sz="1400">
                <a:effectLst/>
                <a:latin typeface="Times New Roman" panose="02020603050405020304" pitchFamily="18" charset="0"/>
                <a:ea typeface="Calibri" panose="020F0502020204030204" pitchFamily="34" charset="0"/>
                <a:cs typeface="Times New Roman" panose="02020603050405020304" pitchFamily="18" charset="0"/>
              </a:rPr>
              <a:t>= 300m Ohm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spcBef>
                <a:spcPts val="1200"/>
              </a:spcBef>
              <a:spcAft>
                <a:spcPts val="1000"/>
              </a:spcAft>
              <a:buFont typeface="Symbol" panose="05050102010706020507" pitchFamily="18" charset="2"/>
              <a:buChar char=""/>
            </a:pPr>
            <a:r>
              <a:rPr lang="vi-VN" sz="1400">
                <a:effectLst/>
                <a:latin typeface="Times New Roman" panose="02020603050405020304" pitchFamily="18" charset="0"/>
                <a:ea typeface="Calibri" panose="020F0502020204030204" pitchFamily="34" charset="0"/>
                <a:cs typeface="Times New Roman" panose="02020603050405020304" pitchFamily="18" charset="0"/>
              </a:rPr>
              <a:t>F</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 SW </a:t>
            </a:r>
            <a:r>
              <a:rPr lang="vi-VN" sz="1400">
                <a:effectLst/>
                <a:latin typeface="Times New Roman" panose="02020603050405020304" pitchFamily="18" charset="0"/>
                <a:ea typeface="Calibri" panose="020F0502020204030204" pitchFamily="34" charset="0"/>
                <a:cs typeface="Times New Roman" panose="02020603050405020304" pitchFamily="18" charset="0"/>
              </a:rPr>
              <a:t>= 0.55 MHz</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941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28</a:t>
            </a:fld>
            <a:endParaRPr lang="en-US" altLang="en-US" sz="900" dirty="0">
              <a:solidFill>
                <a:srgbClr val="898989"/>
              </a:solidFill>
              <a:latin typeface="Arial" panose="020B0604020202020204" pitchFamily="34" charset="0"/>
            </a:endParaRPr>
          </a:p>
        </p:txBody>
      </p:sp>
      <p:sp>
        <p:nvSpPr>
          <p:cNvPr id="5" name="Rectangle 2">
            <a:extLst>
              <a:ext uri="{FF2B5EF4-FFF2-40B4-BE49-F238E27FC236}">
                <a16:creationId xmlns:a16="http://schemas.microsoft.com/office/drawing/2014/main" id="{29978DA1-2DD8-F754-F3DA-423C145C4C62}"/>
              </a:ext>
            </a:extLst>
          </p:cNvPr>
          <p:cNvSpPr>
            <a:spLocks noGrp="1" noChangeArrowheads="1"/>
          </p:cNvSpPr>
          <p:nvPr>
            <p:ph type="title"/>
          </p:nvPr>
        </p:nvSpPr>
        <p:spPr>
          <a:xfrm>
            <a:off x="877992" y="210833"/>
            <a:ext cx="8185326" cy="506016"/>
          </a:xfrm>
        </p:spPr>
        <p:txBody>
          <a:bodyPr spcFirstLastPara="1" vert="horz" wrap="square" lIns="68580" tIns="34290" rIns="68580" bIns="34290" numCol="1" rtlCol="0" anchor="ctr" anchorCtr="0" compatLnSpc="1">
            <a:normAutofit/>
          </a:bodyPr>
          <a:lstStyle/>
          <a:p>
            <a:pPr algn="ctr" eaLnBrk="1" hangingPunct="1"/>
            <a:r>
              <a:rPr lang="en-US" sz="2400" b="1">
                <a:solidFill>
                  <a:srgbClr val="3376C7"/>
                </a:solidFill>
                <a:latin typeface="Arial" panose="020B0604020202020204" pitchFamily="34" charset="0"/>
                <a:cs typeface="Arial" panose="020B0604020202020204" pitchFamily="34" charset="0"/>
              </a:rPr>
              <a:t>4</a:t>
            </a:r>
            <a:r>
              <a:rPr sz="2400" b="1">
                <a:solidFill>
                  <a:srgbClr val="3376C7"/>
                </a:solidFill>
                <a:latin typeface="Arial" panose="020B0604020202020204" pitchFamily="34" charset="0"/>
                <a:cs typeface="Arial" panose="020B0604020202020204" pitchFamily="34" charset="0"/>
              </a:rPr>
              <a:t>.</a:t>
            </a:r>
            <a:r>
              <a:rPr lang="vi-VN" sz="2400" b="1">
                <a:solidFill>
                  <a:srgbClr val="3376C7"/>
                </a:solidFill>
                <a:latin typeface="Arial" panose="020B0604020202020204" pitchFamily="34" charset="0"/>
                <a:cs typeface="Arial" panose="020B0604020202020204" pitchFamily="34" charset="0"/>
              </a:rPr>
              <a:t>3</a:t>
            </a:r>
            <a:r>
              <a:rPr sz="2400" b="1">
                <a:solidFill>
                  <a:srgbClr val="3376C7"/>
                </a:solidFill>
                <a:latin typeface="Arial" panose="020B0604020202020204" pitchFamily="34" charset="0"/>
                <a:cs typeface="Arial" panose="020B0604020202020204" pitchFamily="34" charset="0"/>
              </a:rPr>
              <a:t> </a:t>
            </a:r>
            <a:r>
              <a:rPr lang="vi-VN" sz="2400" b="1">
                <a:solidFill>
                  <a:srgbClr val="3376C7"/>
                </a:solidFill>
                <a:latin typeface="Arial" panose="020B0604020202020204" pitchFamily="34" charset="0"/>
                <a:cs typeface="Arial" panose="020B0604020202020204" pitchFamily="34" charset="0"/>
              </a:rPr>
              <a:t>Thiết kế mạch cho bộ phát tín hiệu điều khiển (Tx)</a:t>
            </a:r>
            <a:endParaRPr lang="vi-VN" sz="2400" b="1" dirty="0">
              <a:solidFill>
                <a:srgbClr val="3376C7"/>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961E62E-DD28-A9D2-66E6-D2E71B254E5E}"/>
              </a:ext>
            </a:extLst>
          </p:cNvPr>
          <p:cNvPicPr>
            <a:picLocks noChangeAspect="1"/>
          </p:cNvPicPr>
          <p:nvPr/>
        </p:nvPicPr>
        <p:blipFill>
          <a:blip r:embed="rId2"/>
          <a:stretch>
            <a:fillRect/>
          </a:stretch>
        </p:blipFill>
        <p:spPr>
          <a:xfrm>
            <a:off x="80682" y="984157"/>
            <a:ext cx="9063318" cy="5345298"/>
          </a:xfrm>
          <a:prstGeom prst="rect">
            <a:avLst/>
          </a:prstGeom>
        </p:spPr>
      </p:pic>
    </p:spTree>
    <p:extLst>
      <p:ext uri="{BB962C8B-B14F-4D97-AF65-F5344CB8AC3E}">
        <p14:creationId xmlns:p14="http://schemas.microsoft.com/office/powerpoint/2010/main" val="3068135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29</a:t>
            </a:fld>
            <a:endParaRPr lang="en-US" altLang="en-US" sz="900" dirty="0">
              <a:solidFill>
                <a:srgbClr val="898989"/>
              </a:solidFill>
              <a:latin typeface="Arial" panose="020B0604020202020204" pitchFamily="34" charset="0"/>
            </a:endParaRPr>
          </a:p>
        </p:txBody>
      </p:sp>
      <p:sp>
        <p:nvSpPr>
          <p:cNvPr id="8" name="Rectangle 2">
            <a:extLst>
              <a:ext uri="{FF2B5EF4-FFF2-40B4-BE49-F238E27FC236}">
                <a16:creationId xmlns:a16="http://schemas.microsoft.com/office/drawing/2014/main" id="{66465E06-DB20-FE8D-CAC4-0F8DCE3759C5}"/>
              </a:ext>
            </a:extLst>
          </p:cNvPr>
          <p:cNvSpPr>
            <a:spLocks noGrp="1" noChangeArrowheads="1"/>
          </p:cNvSpPr>
          <p:nvPr>
            <p:ph type="title"/>
          </p:nvPr>
        </p:nvSpPr>
        <p:spPr>
          <a:xfrm>
            <a:off x="1023926" y="196027"/>
            <a:ext cx="8039392" cy="506016"/>
          </a:xfrm>
        </p:spPr>
        <p:txBody>
          <a:bodyPr spcFirstLastPara="1" vert="horz" wrap="square" lIns="68580" tIns="34290" rIns="68580" bIns="34290" numCol="1" rtlCol="0" anchor="ctr" anchorCtr="0" compatLnSpc="1">
            <a:normAutofit/>
          </a:bodyPr>
          <a:lstStyle/>
          <a:p>
            <a:pPr algn="ctr" eaLnBrk="1" hangingPunct="1"/>
            <a:r>
              <a:rPr lang="en-US" sz="2400" b="1">
                <a:solidFill>
                  <a:srgbClr val="3376C7"/>
                </a:solidFill>
                <a:latin typeface="Arial" panose="020B0604020202020204" pitchFamily="34" charset="0"/>
                <a:cs typeface="Arial" panose="020B0604020202020204" pitchFamily="34" charset="0"/>
              </a:rPr>
              <a:t>4</a:t>
            </a:r>
            <a:r>
              <a:rPr sz="2400" b="1">
                <a:solidFill>
                  <a:srgbClr val="3376C7"/>
                </a:solidFill>
                <a:latin typeface="Arial" panose="020B0604020202020204" pitchFamily="34" charset="0"/>
                <a:cs typeface="Arial" panose="020B0604020202020204" pitchFamily="34" charset="0"/>
              </a:rPr>
              <a:t>.</a:t>
            </a:r>
            <a:r>
              <a:rPr lang="vi-VN" sz="2400" b="1">
                <a:solidFill>
                  <a:srgbClr val="3376C7"/>
                </a:solidFill>
                <a:latin typeface="Arial" panose="020B0604020202020204" pitchFamily="34" charset="0"/>
                <a:cs typeface="Arial" panose="020B0604020202020204" pitchFamily="34" charset="0"/>
              </a:rPr>
              <a:t>3</a:t>
            </a:r>
            <a:r>
              <a:rPr sz="2400" b="1">
                <a:solidFill>
                  <a:srgbClr val="3376C7"/>
                </a:solidFill>
                <a:latin typeface="Arial" panose="020B0604020202020204" pitchFamily="34" charset="0"/>
                <a:cs typeface="Arial" panose="020B0604020202020204" pitchFamily="34" charset="0"/>
              </a:rPr>
              <a:t> </a:t>
            </a:r>
            <a:r>
              <a:rPr lang="vi-VN" sz="2400" b="1">
                <a:solidFill>
                  <a:srgbClr val="3376C7"/>
                </a:solidFill>
                <a:latin typeface="Arial" panose="020B0604020202020204" pitchFamily="34" charset="0"/>
                <a:cs typeface="Arial" panose="020B0604020202020204" pitchFamily="34" charset="0"/>
              </a:rPr>
              <a:t>Thiết kế mạch cho bộ phát tín hiệu điều khiển (Tx)</a:t>
            </a:r>
            <a:endParaRPr lang="vi-VN" sz="2400" b="1" dirty="0">
              <a:solidFill>
                <a:srgbClr val="3376C7"/>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196A9CE2-F449-AA62-2AD7-3F4FDB7DF4E9}"/>
              </a:ext>
            </a:extLst>
          </p:cNvPr>
          <p:cNvPicPr>
            <a:picLocks noChangeAspect="1"/>
          </p:cNvPicPr>
          <p:nvPr/>
        </p:nvPicPr>
        <p:blipFill>
          <a:blip r:embed="rId3"/>
          <a:stretch>
            <a:fillRect/>
          </a:stretch>
        </p:blipFill>
        <p:spPr>
          <a:xfrm>
            <a:off x="1066800" y="972040"/>
            <a:ext cx="7010400" cy="5343776"/>
          </a:xfrm>
          <a:prstGeom prst="rect">
            <a:avLst/>
          </a:prstGeom>
        </p:spPr>
      </p:pic>
    </p:spTree>
    <p:extLst>
      <p:ext uri="{BB962C8B-B14F-4D97-AF65-F5344CB8AC3E}">
        <p14:creationId xmlns:p14="http://schemas.microsoft.com/office/powerpoint/2010/main" val="190047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106810" y="294014"/>
            <a:ext cx="4930379" cy="506016"/>
          </a:xfrm>
        </p:spPr>
        <p:txBody>
          <a:bodyPr spcFirstLastPara="1" vert="horz" wrap="square" lIns="68580" tIns="34290" rIns="68580" bIns="34290" numCol="1" rtlCol="0" anchor="ctr" anchorCtr="0" compatLnSpc="1">
            <a:normAutofit fontScale="90000"/>
          </a:bodyPr>
          <a:lstStyle/>
          <a:p>
            <a:pPr algn="ctr" eaLnBrk="1" hangingPunct="1"/>
            <a:r>
              <a:rPr lang="en-US" sz="3000" b="1" dirty="0">
                <a:solidFill>
                  <a:srgbClr val="3376C7"/>
                </a:solidFill>
                <a:latin typeface="Arial" panose="020B0604020202020204" pitchFamily="34" charset="0"/>
                <a:cs typeface="Arial" panose="020B0604020202020204" pitchFamily="34" charset="0"/>
              </a:rPr>
              <a:t>	</a:t>
            </a:r>
            <a:r>
              <a:rPr sz="3000" b="1" dirty="0">
                <a:solidFill>
                  <a:srgbClr val="3376C7"/>
                </a:solidFill>
                <a:latin typeface="Arial" panose="020B0604020202020204" pitchFamily="34" charset="0"/>
                <a:cs typeface="Arial" panose="020B0604020202020204" pitchFamily="34" charset="0"/>
              </a:rPr>
              <a:t>1. Giới thiệu tổng quan</a:t>
            </a:r>
            <a:endParaRPr sz="3000" b="1" dirty="0">
              <a:solidFill>
                <a:srgbClr val="3376C7"/>
              </a:solidFill>
              <a:latin typeface="Arial" panose="020B0604020202020204" pitchFamily="34" charset="0"/>
              <a:ea typeface="Arial" panose="020B0604020202020204" pitchFamily="34" charset="0"/>
            </a:endParaRPr>
          </a:p>
        </p:txBody>
      </p:sp>
      <p:sp>
        <p:nvSpPr>
          <p:cNvPr id="12291"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3</a:t>
            </a:fld>
            <a:endParaRPr lang="en-US" altLang="en-US" sz="900" dirty="0">
              <a:solidFill>
                <a:srgbClr val="898989"/>
              </a:solidFill>
              <a:latin typeface="Arial" panose="020B0604020202020204" pitchFamily="34" charset="0"/>
            </a:endParaRPr>
          </a:p>
        </p:txBody>
      </p:sp>
      <p:sp>
        <p:nvSpPr>
          <p:cNvPr id="12292" name="TextBox 47"/>
          <p:cNvSpPr txBox="1"/>
          <p:nvPr/>
        </p:nvSpPr>
        <p:spPr>
          <a:xfrm>
            <a:off x="0" y="1154136"/>
            <a:ext cx="9144000" cy="212365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lvl="0" eaLnBrk="1" hangingPunct="1">
              <a:spcBef>
                <a:spcPct val="0"/>
              </a:spcBef>
              <a:buFontTx/>
              <a:buChar char="-"/>
            </a:pPr>
            <a:r>
              <a:rPr lang="vi-VN" altLang="en-US" sz="1800">
                <a:latin typeface="+mj-lt"/>
              </a:rPr>
              <a:t>Có rất nhiều hệ thống và robot vệ sinh cửa kính cho nhà cao tầng nhưng với nhu cầu dân dụng thì đó vẫn là điều quá sức đối với những hộ gia đình. </a:t>
            </a:r>
          </a:p>
          <a:p>
            <a:pPr lvl="0" eaLnBrk="1" hangingPunct="1">
              <a:spcBef>
                <a:spcPct val="0"/>
              </a:spcBef>
              <a:buFontTx/>
              <a:buChar char="-"/>
            </a:pPr>
            <a:r>
              <a:rPr lang="vi-VN" altLang="en-US" sz="1800">
                <a:latin typeface="+mj-lt"/>
              </a:rPr>
              <a:t>Trong tình hình đó, hệ thống vệ sinh cửa kính có đầy đủ các yếu tố như</a:t>
            </a:r>
          </a:p>
          <a:p>
            <a:pPr lvl="1" eaLnBrk="1" hangingPunct="1">
              <a:spcBef>
                <a:spcPct val="0"/>
              </a:spcBef>
              <a:buFont typeface="Wingdings" panose="05000000000000000000" pitchFamily="2" charset="2"/>
              <a:buChar char="Ø"/>
            </a:pPr>
            <a:r>
              <a:rPr lang="vi-VN" altLang="en-US" sz="1500">
                <a:latin typeface="+mj-lt"/>
              </a:rPr>
              <a:t>Chi phí thấp</a:t>
            </a:r>
          </a:p>
          <a:p>
            <a:pPr lvl="1" eaLnBrk="1" hangingPunct="1">
              <a:spcBef>
                <a:spcPct val="0"/>
              </a:spcBef>
              <a:buFont typeface="Wingdings" panose="05000000000000000000" pitchFamily="2" charset="2"/>
              <a:buChar char="Ø"/>
            </a:pPr>
            <a:r>
              <a:rPr lang="vi-VN" altLang="en-US" sz="1500">
                <a:latin typeface="+mj-lt"/>
              </a:rPr>
              <a:t>Nhỏ gọn</a:t>
            </a:r>
          </a:p>
          <a:p>
            <a:pPr lvl="1" eaLnBrk="1" hangingPunct="1">
              <a:spcBef>
                <a:spcPct val="0"/>
              </a:spcBef>
              <a:buFont typeface="Wingdings" panose="05000000000000000000" pitchFamily="2" charset="2"/>
              <a:buChar char="Ø"/>
            </a:pPr>
            <a:r>
              <a:rPr lang="vi-VN" altLang="en-US" sz="1500">
                <a:latin typeface="+mj-lt"/>
              </a:rPr>
              <a:t>Linh kiện phổ biến dễ dàng chế tạo</a:t>
            </a:r>
          </a:p>
          <a:p>
            <a:pPr lvl="1" eaLnBrk="1" hangingPunct="1">
              <a:spcBef>
                <a:spcPct val="0"/>
              </a:spcBef>
              <a:buFont typeface="Wingdings" panose="05000000000000000000" pitchFamily="2" charset="2"/>
              <a:buChar char="Ø"/>
            </a:pPr>
            <a:r>
              <a:rPr lang="vi-VN" sz="1500">
                <a:solidFill>
                  <a:srgbClr val="000000"/>
                </a:solidFill>
                <a:latin typeface="+mj-lt"/>
              </a:rPr>
              <a:t>Tích hợp nhiều loại mô hình khác nhau với những mục đích sử dụng khác nhau được ra đời là điều tất yếu</a:t>
            </a:r>
            <a:r>
              <a:rPr lang="vi-VN" sz="1500">
                <a:latin typeface="+mj-lt"/>
              </a:rPr>
              <a:t> </a:t>
            </a:r>
            <a:br>
              <a:rPr lang="vi-VN" sz="788">
                <a:latin typeface="+mj-lt"/>
              </a:rPr>
            </a:br>
            <a:endParaRPr lang="vi-VN" altLang="en-US" sz="1800">
              <a:latin typeface="+mj-lt"/>
            </a:endParaRPr>
          </a:p>
        </p:txBody>
      </p:sp>
      <p:pic>
        <p:nvPicPr>
          <p:cNvPr id="7" name="Picture 6">
            <a:extLst>
              <a:ext uri="{FF2B5EF4-FFF2-40B4-BE49-F238E27FC236}">
                <a16:creationId xmlns:a16="http://schemas.microsoft.com/office/drawing/2014/main" id="{B9C1FE61-441B-CDB5-D6AC-C1CCFF25425D}"/>
              </a:ext>
            </a:extLst>
          </p:cNvPr>
          <p:cNvPicPr>
            <a:picLocks noChangeAspect="1"/>
          </p:cNvPicPr>
          <p:nvPr/>
        </p:nvPicPr>
        <p:blipFill>
          <a:blip r:embed="rId3"/>
          <a:stretch>
            <a:fillRect/>
          </a:stretch>
        </p:blipFill>
        <p:spPr>
          <a:xfrm>
            <a:off x="937737" y="3280634"/>
            <a:ext cx="6793706" cy="26574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30</a:t>
            </a:fld>
            <a:endParaRPr lang="en-US" altLang="en-US" sz="900" dirty="0">
              <a:solidFill>
                <a:srgbClr val="898989"/>
              </a:solidFill>
              <a:latin typeface="Arial" panose="020B0604020202020204" pitchFamily="34" charset="0"/>
            </a:endParaRPr>
          </a:p>
        </p:txBody>
      </p:sp>
      <p:sp>
        <p:nvSpPr>
          <p:cNvPr id="10" name="Rectangle 2">
            <a:extLst>
              <a:ext uri="{FF2B5EF4-FFF2-40B4-BE49-F238E27FC236}">
                <a16:creationId xmlns:a16="http://schemas.microsoft.com/office/drawing/2014/main" id="{AA74EC32-046B-DE65-24BF-1A48272E3175}"/>
              </a:ext>
            </a:extLst>
          </p:cNvPr>
          <p:cNvSpPr>
            <a:spLocks noGrp="1" noChangeArrowheads="1"/>
          </p:cNvSpPr>
          <p:nvPr>
            <p:ph type="title"/>
          </p:nvPr>
        </p:nvSpPr>
        <p:spPr>
          <a:xfrm>
            <a:off x="952208" y="213956"/>
            <a:ext cx="8075251" cy="506016"/>
          </a:xfrm>
        </p:spPr>
        <p:txBody>
          <a:bodyPr spcFirstLastPara="1" vert="horz" wrap="square" lIns="68580" tIns="34290" rIns="68580" bIns="34290" numCol="1" rtlCol="0" anchor="ctr" anchorCtr="0" compatLnSpc="1">
            <a:normAutofit/>
          </a:bodyPr>
          <a:lstStyle/>
          <a:p>
            <a:pPr algn="ctr" eaLnBrk="1" hangingPunct="1"/>
            <a:r>
              <a:rPr lang="en-US" sz="2400" b="1">
                <a:solidFill>
                  <a:srgbClr val="3376C7"/>
                </a:solidFill>
                <a:latin typeface="Arial" panose="020B0604020202020204" pitchFamily="34" charset="0"/>
                <a:cs typeface="Arial" panose="020B0604020202020204" pitchFamily="34" charset="0"/>
              </a:rPr>
              <a:t>4</a:t>
            </a:r>
            <a:r>
              <a:rPr sz="2400" b="1">
                <a:solidFill>
                  <a:srgbClr val="3376C7"/>
                </a:solidFill>
                <a:latin typeface="Arial" panose="020B0604020202020204" pitchFamily="34" charset="0"/>
                <a:cs typeface="Arial" panose="020B0604020202020204" pitchFamily="34" charset="0"/>
              </a:rPr>
              <a:t>.</a:t>
            </a:r>
            <a:r>
              <a:rPr lang="vi-VN" sz="2400" b="1">
                <a:solidFill>
                  <a:srgbClr val="3376C7"/>
                </a:solidFill>
                <a:latin typeface="Arial" panose="020B0604020202020204" pitchFamily="34" charset="0"/>
                <a:cs typeface="Arial" panose="020B0604020202020204" pitchFamily="34" charset="0"/>
              </a:rPr>
              <a:t>3</a:t>
            </a:r>
            <a:r>
              <a:rPr sz="2400" b="1">
                <a:solidFill>
                  <a:srgbClr val="3376C7"/>
                </a:solidFill>
                <a:latin typeface="Arial" panose="020B0604020202020204" pitchFamily="34" charset="0"/>
                <a:cs typeface="Arial" panose="020B0604020202020204" pitchFamily="34" charset="0"/>
              </a:rPr>
              <a:t> </a:t>
            </a:r>
            <a:r>
              <a:rPr lang="vi-VN" sz="2400" b="1">
                <a:solidFill>
                  <a:srgbClr val="3376C7"/>
                </a:solidFill>
                <a:latin typeface="Arial" panose="020B0604020202020204" pitchFamily="34" charset="0"/>
                <a:cs typeface="Arial" panose="020B0604020202020204" pitchFamily="34" charset="0"/>
              </a:rPr>
              <a:t>Thiết kế mạch cho bộ phát tín hiệu điều khiển (Tx)</a:t>
            </a:r>
            <a:endParaRPr lang="vi-VN" sz="2400" b="1" dirty="0">
              <a:solidFill>
                <a:srgbClr val="3376C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9C64B4F-0634-1B5A-9406-C8BCA013BF7B}"/>
              </a:ext>
            </a:extLst>
          </p:cNvPr>
          <p:cNvPicPr>
            <a:picLocks noChangeAspect="1"/>
          </p:cNvPicPr>
          <p:nvPr/>
        </p:nvPicPr>
        <p:blipFill>
          <a:blip r:embed="rId2"/>
          <a:stretch>
            <a:fillRect/>
          </a:stretch>
        </p:blipFill>
        <p:spPr>
          <a:xfrm>
            <a:off x="2063855" y="827547"/>
            <a:ext cx="6309180" cy="5645057"/>
          </a:xfrm>
          <a:prstGeom prst="rect">
            <a:avLst/>
          </a:prstGeom>
        </p:spPr>
      </p:pic>
    </p:spTree>
    <p:extLst>
      <p:ext uri="{BB962C8B-B14F-4D97-AF65-F5344CB8AC3E}">
        <p14:creationId xmlns:p14="http://schemas.microsoft.com/office/powerpoint/2010/main" val="1969950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31</a:t>
            </a:fld>
            <a:endParaRPr lang="en-US" altLang="en-US" sz="900" dirty="0">
              <a:solidFill>
                <a:srgbClr val="898989"/>
              </a:solidFill>
              <a:latin typeface="Arial" panose="020B0604020202020204" pitchFamily="34" charset="0"/>
            </a:endParaRPr>
          </a:p>
        </p:txBody>
      </p:sp>
      <p:sp>
        <p:nvSpPr>
          <p:cNvPr id="2" name="Rectangle 2">
            <a:extLst>
              <a:ext uri="{FF2B5EF4-FFF2-40B4-BE49-F238E27FC236}">
                <a16:creationId xmlns:a16="http://schemas.microsoft.com/office/drawing/2014/main" id="{FC6F2F0F-3AC3-359A-7C88-AA2D8ED4F3BF}"/>
              </a:ext>
            </a:extLst>
          </p:cNvPr>
          <p:cNvSpPr>
            <a:spLocks noGrp="1" noChangeArrowheads="1"/>
          </p:cNvSpPr>
          <p:nvPr>
            <p:ph type="title"/>
          </p:nvPr>
        </p:nvSpPr>
        <p:spPr>
          <a:xfrm>
            <a:off x="952208" y="213956"/>
            <a:ext cx="8075251" cy="506016"/>
          </a:xfrm>
        </p:spPr>
        <p:txBody>
          <a:bodyPr spcFirstLastPara="1" vert="horz" wrap="square" lIns="68580" tIns="34290" rIns="68580" bIns="34290" numCol="1" rtlCol="0" anchor="ctr" anchorCtr="0" compatLnSpc="1">
            <a:normAutofit/>
          </a:bodyPr>
          <a:lstStyle/>
          <a:p>
            <a:pPr algn="ctr" eaLnBrk="1" hangingPunct="1"/>
            <a:r>
              <a:rPr lang="en-US" sz="2400" b="1">
                <a:solidFill>
                  <a:srgbClr val="3376C7"/>
                </a:solidFill>
                <a:latin typeface="Arial" panose="020B0604020202020204" pitchFamily="34" charset="0"/>
                <a:cs typeface="Arial" panose="020B0604020202020204" pitchFamily="34" charset="0"/>
              </a:rPr>
              <a:t>4</a:t>
            </a:r>
            <a:r>
              <a:rPr sz="2400" b="1">
                <a:solidFill>
                  <a:srgbClr val="3376C7"/>
                </a:solidFill>
                <a:latin typeface="Arial" panose="020B0604020202020204" pitchFamily="34" charset="0"/>
                <a:cs typeface="Arial" panose="020B0604020202020204" pitchFamily="34" charset="0"/>
              </a:rPr>
              <a:t>.</a:t>
            </a:r>
            <a:r>
              <a:rPr lang="vi-VN" sz="2400" b="1">
                <a:solidFill>
                  <a:srgbClr val="3376C7"/>
                </a:solidFill>
                <a:latin typeface="Arial" panose="020B0604020202020204" pitchFamily="34" charset="0"/>
                <a:cs typeface="Arial" panose="020B0604020202020204" pitchFamily="34" charset="0"/>
              </a:rPr>
              <a:t>3</a:t>
            </a:r>
            <a:r>
              <a:rPr sz="2400" b="1">
                <a:solidFill>
                  <a:srgbClr val="3376C7"/>
                </a:solidFill>
                <a:latin typeface="Arial" panose="020B0604020202020204" pitchFamily="34" charset="0"/>
                <a:cs typeface="Arial" panose="020B0604020202020204" pitchFamily="34" charset="0"/>
              </a:rPr>
              <a:t> </a:t>
            </a:r>
            <a:r>
              <a:rPr lang="vi-VN" sz="2400" b="1">
                <a:solidFill>
                  <a:srgbClr val="3376C7"/>
                </a:solidFill>
                <a:latin typeface="Arial" panose="020B0604020202020204" pitchFamily="34" charset="0"/>
                <a:cs typeface="Arial" panose="020B0604020202020204" pitchFamily="34" charset="0"/>
              </a:rPr>
              <a:t>Thiết kế mạch cho bộ phát tín hiệu điều khiển (Tx)</a:t>
            </a:r>
            <a:endParaRPr lang="vi-VN" sz="2400" b="1" dirty="0">
              <a:solidFill>
                <a:srgbClr val="3376C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C5B2492-442C-3BFC-FEB4-0E8B46518B5C}"/>
              </a:ext>
            </a:extLst>
          </p:cNvPr>
          <p:cNvPicPr>
            <a:picLocks noChangeAspect="1"/>
          </p:cNvPicPr>
          <p:nvPr/>
        </p:nvPicPr>
        <p:blipFill>
          <a:blip r:embed="rId2"/>
          <a:stretch>
            <a:fillRect/>
          </a:stretch>
        </p:blipFill>
        <p:spPr>
          <a:xfrm>
            <a:off x="0" y="975191"/>
            <a:ext cx="9144000" cy="5392881"/>
          </a:xfrm>
          <a:prstGeom prst="rect">
            <a:avLst/>
          </a:prstGeom>
        </p:spPr>
      </p:pic>
    </p:spTree>
    <p:extLst>
      <p:ext uri="{BB962C8B-B14F-4D97-AF65-F5344CB8AC3E}">
        <p14:creationId xmlns:p14="http://schemas.microsoft.com/office/powerpoint/2010/main" val="1144317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32</a:t>
            </a:fld>
            <a:endParaRPr lang="en-US" altLang="en-US" sz="900" dirty="0">
              <a:solidFill>
                <a:srgbClr val="898989"/>
              </a:solidFill>
              <a:latin typeface="Arial" panose="020B0604020202020204" pitchFamily="34" charset="0"/>
            </a:endParaRPr>
          </a:p>
        </p:txBody>
      </p:sp>
      <p:sp>
        <p:nvSpPr>
          <p:cNvPr id="6" name="Rectangle 2">
            <a:extLst>
              <a:ext uri="{FF2B5EF4-FFF2-40B4-BE49-F238E27FC236}">
                <a16:creationId xmlns:a16="http://schemas.microsoft.com/office/drawing/2014/main" id="{AE7326C1-3803-82F7-8F6D-B874F19438A3}"/>
              </a:ext>
            </a:extLst>
          </p:cNvPr>
          <p:cNvSpPr>
            <a:spLocks noGrp="1" noChangeArrowheads="1"/>
          </p:cNvSpPr>
          <p:nvPr>
            <p:ph type="title"/>
          </p:nvPr>
        </p:nvSpPr>
        <p:spPr>
          <a:xfrm>
            <a:off x="850206" y="946944"/>
            <a:ext cx="7443589"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lang="vi-VN" sz="3000" b="1">
                <a:solidFill>
                  <a:srgbClr val="3376C7"/>
                </a:solidFill>
                <a:latin typeface="Arial" panose="020B0604020202020204" pitchFamily="34" charset="0"/>
                <a:cs typeface="Arial" panose="020B0604020202020204" pitchFamily="34" charset="0"/>
              </a:rPr>
              <a:t>4</a:t>
            </a:r>
            <a:r>
              <a:rPr lang="en-US" sz="3000" b="1">
                <a:solidFill>
                  <a:srgbClr val="3376C7"/>
                </a:solidFill>
                <a:latin typeface="Arial" panose="020B0604020202020204" pitchFamily="34" charset="0"/>
                <a:cs typeface="Arial" panose="020B0604020202020204" pitchFamily="34" charset="0"/>
              </a:rPr>
              <a:t> Thiết kế mạch điều khiển hệ thống (Rx)</a:t>
            </a:r>
            <a:endParaRPr lang="en-US" sz="3000" b="1" dirty="0">
              <a:solidFill>
                <a:srgbClr val="3376C7"/>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C630764-06EE-DE8A-6676-33DC0E1B1221}"/>
              </a:ext>
            </a:extLst>
          </p:cNvPr>
          <p:cNvSpPr txBox="1"/>
          <p:nvPr/>
        </p:nvSpPr>
        <p:spPr>
          <a:xfrm>
            <a:off x="211932" y="2341960"/>
            <a:ext cx="3293269" cy="2003112"/>
          </a:xfrm>
          <a:prstGeom prst="rect">
            <a:avLst/>
          </a:prstGeom>
          <a:noFill/>
        </p:spPr>
        <p:txBody>
          <a:bodyPr wrap="square">
            <a:spAutoFit/>
          </a:bodyPr>
          <a:lstStyle/>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1350">
                <a:latin typeface="Times New Roman" panose="02020603050405020304" pitchFamily="18" charset="0"/>
                <a:ea typeface="Times New Roman" panose="02020603050405020304" pitchFamily="18" charset="0"/>
                <a:cs typeface="Times New Roman" panose="02020603050405020304" pitchFamily="18" charset="0"/>
              </a:rPr>
              <a:t>Điện áp đầu vào: 5V</a:t>
            </a:r>
            <a:endParaRPr lang="en-US" sz="12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1350">
                <a:latin typeface="Times New Roman" panose="02020603050405020304" pitchFamily="18" charset="0"/>
                <a:ea typeface="Times New Roman" panose="02020603050405020304" pitchFamily="18" charset="0"/>
                <a:cs typeface="Times New Roman" panose="02020603050405020304" pitchFamily="18" charset="0"/>
              </a:rPr>
              <a:t>Dòng điện đầu vào: 100mA – 300mA</a:t>
            </a:r>
            <a:endParaRPr lang="en-US" sz="12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1350">
                <a:latin typeface="Times New Roman" panose="02020603050405020304" pitchFamily="18" charset="0"/>
                <a:ea typeface="Times New Roman" panose="02020603050405020304" pitchFamily="18" charset="0"/>
                <a:cs typeface="Times New Roman" panose="02020603050405020304" pitchFamily="18" charset="0"/>
              </a:rPr>
              <a:t>Sử dụng 1 giao tiếp SPI, 2 giao tiếp I</a:t>
            </a:r>
            <a:r>
              <a:rPr lang="vi-VN" sz="1350" baseline="-25000">
                <a:latin typeface="Times New Roman" panose="02020603050405020304" pitchFamily="18" charset="0"/>
                <a:ea typeface="Times New Roman" panose="02020603050405020304" pitchFamily="18" charset="0"/>
                <a:cs typeface="Times New Roman" panose="02020603050405020304" pitchFamily="18" charset="0"/>
              </a:rPr>
              <a:t>2</a:t>
            </a:r>
            <a:r>
              <a:rPr lang="vi-VN" sz="1350">
                <a:latin typeface="Times New Roman" panose="02020603050405020304" pitchFamily="18" charset="0"/>
                <a:ea typeface="Times New Roman" panose="02020603050405020304" pitchFamily="18" charset="0"/>
                <a:cs typeface="Times New Roman" panose="02020603050405020304" pitchFamily="18" charset="0"/>
              </a:rPr>
              <a:t>C </a:t>
            </a:r>
            <a:endParaRPr lang="en-US" sz="12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1350">
                <a:latin typeface="Times New Roman" panose="02020603050405020304" pitchFamily="18" charset="0"/>
                <a:ea typeface="Times New Roman" panose="02020603050405020304" pitchFamily="18" charset="0"/>
                <a:cs typeface="Times New Roman" panose="02020603050405020304" pitchFamily="18" charset="0"/>
              </a:rPr>
              <a:t>Sử dụng 2 Timer để xuất 5 xung PWM.</a:t>
            </a:r>
            <a:endParaRPr lang="en-US" sz="12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1350">
                <a:latin typeface="Times New Roman" panose="02020603050405020304" pitchFamily="18" charset="0"/>
                <a:ea typeface="Times New Roman" panose="02020603050405020304" pitchFamily="18" charset="0"/>
                <a:cs typeface="Times New Roman" panose="02020603050405020304" pitchFamily="18" charset="0"/>
              </a:rPr>
              <a:t>Sử dụng 1 ADC để đo mức PIN.</a:t>
            </a:r>
            <a:endParaRPr lang="en-US" sz="120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A09AC78-926A-42F2-6B4F-86638B1D7E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94002" y="1609294"/>
            <a:ext cx="4672013" cy="2039732"/>
          </a:xfrm>
          <a:prstGeom prst="rect">
            <a:avLst/>
          </a:prstGeom>
          <a:noFill/>
        </p:spPr>
      </p:pic>
      <p:pic>
        <p:nvPicPr>
          <p:cNvPr id="5" name="Picture 4">
            <a:extLst>
              <a:ext uri="{FF2B5EF4-FFF2-40B4-BE49-F238E27FC236}">
                <a16:creationId xmlns:a16="http://schemas.microsoft.com/office/drawing/2014/main" id="{19BA199A-9D2C-F349-B6B1-892BA9DEC36B}"/>
              </a:ext>
            </a:extLst>
          </p:cNvPr>
          <p:cNvPicPr>
            <a:picLocks noChangeAspect="1"/>
          </p:cNvPicPr>
          <p:nvPr/>
        </p:nvPicPr>
        <p:blipFill>
          <a:blip r:embed="rId3"/>
          <a:stretch>
            <a:fillRect/>
          </a:stretch>
        </p:blipFill>
        <p:spPr>
          <a:xfrm>
            <a:off x="5530152" y="3623872"/>
            <a:ext cx="2166048" cy="2376878"/>
          </a:xfrm>
          <a:prstGeom prst="rect">
            <a:avLst/>
          </a:prstGeom>
        </p:spPr>
      </p:pic>
    </p:spTree>
    <p:extLst>
      <p:ext uri="{BB962C8B-B14F-4D97-AF65-F5344CB8AC3E}">
        <p14:creationId xmlns:p14="http://schemas.microsoft.com/office/powerpoint/2010/main" val="1047235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33</a:t>
            </a:fld>
            <a:endParaRPr lang="en-US" altLang="en-US" sz="900" dirty="0">
              <a:solidFill>
                <a:srgbClr val="898989"/>
              </a:solidFill>
              <a:latin typeface="Arial" panose="020B0604020202020204" pitchFamily="34" charset="0"/>
            </a:endParaRPr>
          </a:p>
        </p:txBody>
      </p:sp>
      <p:pic>
        <p:nvPicPr>
          <p:cNvPr id="7" name="Picture 6">
            <a:extLst>
              <a:ext uri="{FF2B5EF4-FFF2-40B4-BE49-F238E27FC236}">
                <a16:creationId xmlns:a16="http://schemas.microsoft.com/office/drawing/2014/main" id="{CBB62773-2AB0-72FB-79DC-A50FBB17D8E1}"/>
              </a:ext>
            </a:extLst>
          </p:cNvPr>
          <p:cNvPicPr>
            <a:picLocks noChangeAspect="1"/>
          </p:cNvPicPr>
          <p:nvPr/>
        </p:nvPicPr>
        <p:blipFill>
          <a:blip r:embed="rId2"/>
          <a:stretch>
            <a:fillRect/>
          </a:stretch>
        </p:blipFill>
        <p:spPr>
          <a:xfrm>
            <a:off x="522199" y="1047954"/>
            <a:ext cx="8411961" cy="5334966"/>
          </a:xfrm>
          <a:prstGeom prst="rect">
            <a:avLst/>
          </a:prstGeom>
        </p:spPr>
      </p:pic>
      <p:sp>
        <p:nvSpPr>
          <p:cNvPr id="2" name="Rectangle 2">
            <a:extLst>
              <a:ext uri="{FF2B5EF4-FFF2-40B4-BE49-F238E27FC236}">
                <a16:creationId xmlns:a16="http://schemas.microsoft.com/office/drawing/2014/main" id="{94BC63DA-76E1-8535-7027-96DDC2E660E4}"/>
              </a:ext>
            </a:extLst>
          </p:cNvPr>
          <p:cNvSpPr>
            <a:spLocks noGrp="1" noChangeArrowheads="1"/>
          </p:cNvSpPr>
          <p:nvPr>
            <p:ph type="title"/>
          </p:nvPr>
        </p:nvSpPr>
        <p:spPr>
          <a:xfrm>
            <a:off x="898901" y="167015"/>
            <a:ext cx="7443589"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lang="vi-VN" sz="3000" b="1">
                <a:solidFill>
                  <a:srgbClr val="3376C7"/>
                </a:solidFill>
                <a:latin typeface="Arial" panose="020B0604020202020204" pitchFamily="34" charset="0"/>
                <a:cs typeface="Arial" panose="020B0604020202020204" pitchFamily="34" charset="0"/>
              </a:rPr>
              <a:t>4</a:t>
            </a:r>
            <a:r>
              <a:rPr lang="en-US" sz="3000" b="1">
                <a:solidFill>
                  <a:srgbClr val="3376C7"/>
                </a:solidFill>
                <a:latin typeface="Arial" panose="020B0604020202020204" pitchFamily="34" charset="0"/>
                <a:cs typeface="Arial" panose="020B0604020202020204" pitchFamily="34" charset="0"/>
              </a:rPr>
              <a:t> Thiết kế mạch điều khiển hệ thống (Rx)</a:t>
            </a:r>
            <a:endParaRPr lang="en-US" sz="3000" b="1" dirty="0">
              <a:solidFill>
                <a:srgbClr val="3376C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787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34</a:t>
            </a:fld>
            <a:endParaRPr lang="en-US" altLang="en-US" sz="900" dirty="0">
              <a:solidFill>
                <a:srgbClr val="898989"/>
              </a:solidFill>
              <a:latin typeface="Arial" panose="020B0604020202020204" pitchFamily="34" charset="0"/>
            </a:endParaRPr>
          </a:p>
        </p:txBody>
      </p:sp>
      <p:pic>
        <p:nvPicPr>
          <p:cNvPr id="2" name="Picture 1">
            <a:extLst>
              <a:ext uri="{FF2B5EF4-FFF2-40B4-BE49-F238E27FC236}">
                <a16:creationId xmlns:a16="http://schemas.microsoft.com/office/drawing/2014/main" id="{3DAA99CB-B630-8A66-E19E-95B14716F9A2}"/>
              </a:ext>
            </a:extLst>
          </p:cNvPr>
          <p:cNvPicPr>
            <a:picLocks noChangeAspect="1"/>
          </p:cNvPicPr>
          <p:nvPr/>
        </p:nvPicPr>
        <p:blipFill>
          <a:blip r:embed="rId2"/>
          <a:stretch>
            <a:fillRect/>
          </a:stretch>
        </p:blipFill>
        <p:spPr>
          <a:xfrm>
            <a:off x="779548" y="1808226"/>
            <a:ext cx="2225289" cy="2123934"/>
          </a:xfrm>
          <a:prstGeom prst="rect">
            <a:avLst/>
          </a:prstGeom>
        </p:spPr>
      </p:pic>
      <p:pic>
        <p:nvPicPr>
          <p:cNvPr id="7" name="Picture 6">
            <a:extLst>
              <a:ext uri="{FF2B5EF4-FFF2-40B4-BE49-F238E27FC236}">
                <a16:creationId xmlns:a16="http://schemas.microsoft.com/office/drawing/2014/main" id="{CE629631-5691-AA04-1DFB-1DC8D98A40B8}"/>
              </a:ext>
            </a:extLst>
          </p:cNvPr>
          <p:cNvPicPr>
            <a:picLocks noChangeAspect="1"/>
          </p:cNvPicPr>
          <p:nvPr/>
        </p:nvPicPr>
        <p:blipFill>
          <a:blip r:embed="rId3"/>
          <a:stretch>
            <a:fillRect/>
          </a:stretch>
        </p:blipFill>
        <p:spPr>
          <a:xfrm>
            <a:off x="3776657" y="1920623"/>
            <a:ext cx="1985445" cy="2011537"/>
          </a:xfrm>
          <a:prstGeom prst="rect">
            <a:avLst/>
          </a:prstGeom>
        </p:spPr>
      </p:pic>
      <p:pic>
        <p:nvPicPr>
          <p:cNvPr id="8" name="Picture 7">
            <a:extLst>
              <a:ext uri="{FF2B5EF4-FFF2-40B4-BE49-F238E27FC236}">
                <a16:creationId xmlns:a16="http://schemas.microsoft.com/office/drawing/2014/main" id="{1A9ADCEF-01C0-D446-6372-F840AAAAA877}"/>
              </a:ext>
            </a:extLst>
          </p:cNvPr>
          <p:cNvPicPr>
            <a:picLocks noChangeAspect="1"/>
          </p:cNvPicPr>
          <p:nvPr/>
        </p:nvPicPr>
        <p:blipFill>
          <a:blip r:embed="rId4"/>
          <a:stretch>
            <a:fillRect/>
          </a:stretch>
        </p:blipFill>
        <p:spPr>
          <a:xfrm>
            <a:off x="6407440" y="2186357"/>
            <a:ext cx="2091102" cy="1745803"/>
          </a:xfrm>
          <a:prstGeom prst="rect">
            <a:avLst/>
          </a:prstGeom>
        </p:spPr>
      </p:pic>
      <p:sp>
        <p:nvSpPr>
          <p:cNvPr id="9" name="TextBox 8">
            <a:extLst>
              <a:ext uri="{FF2B5EF4-FFF2-40B4-BE49-F238E27FC236}">
                <a16:creationId xmlns:a16="http://schemas.microsoft.com/office/drawing/2014/main" id="{74876374-D201-0D3E-8A30-CAD58FB8CBF7}"/>
              </a:ext>
            </a:extLst>
          </p:cNvPr>
          <p:cNvSpPr txBox="1"/>
          <p:nvPr/>
        </p:nvSpPr>
        <p:spPr>
          <a:xfrm>
            <a:off x="779548" y="4105513"/>
            <a:ext cx="2225289" cy="400110"/>
          </a:xfrm>
          <a:prstGeom prst="rect">
            <a:avLst/>
          </a:prstGeom>
          <a:noFill/>
        </p:spPr>
        <p:txBody>
          <a:bodyPr wrap="none" rtlCol="0">
            <a:spAutoFit/>
          </a:bodyPr>
          <a:lstStyle/>
          <a:p>
            <a:r>
              <a:rPr lang="vi-VN" sz="2000"/>
              <a:t>STM32F103C8T6</a:t>
            </a:r>
            <a:endParaRPr lang="en-US" sz="2000"/>
          </a:p>
        </p:txBody>
      </p:sp>
      <p:sp>
        <p:nvSpPr>
          <p:cNvPr id="10" name="TextBox 9">
            <a:extLst>
              <a:ext uri="{FF2B5EF4-FFF2-40B4-BE49-F238E27FC236}">
                <a16:creationId xmlns:a16="http://schemas.microsoft.com/office/drawing/2014/main" id="{7D35E37D-5FE3-641A-A39F-8EBB72082E95}"/>
              </a:ext>
            </a:extLst>
          </p:cNvPr>
          <p:cNvSpPr txBox="1"/>
          <p:nvPr/>
        </p:nvSpPr>
        <p:spPr>
          <a:xfrm>
            <a:off x="4143375" y="4210050"/>
            <a:ext cx="1326004" cy="400110"/>
          </a:xfrm>
          <a:prstGeom prst="rect">
            <a:avLst/>
          </a:prstGeom>
          <a:noFill/>
        </p:spPr>
        <p:txBody>
          <a:bodyPr wrap="none" rtlCol="0">
            <a:spAutoFit/>
          </a:bodyPr>
          <a:lstStyle/>
          <a:p>
            <a:r>
              <a:rPr lang="vi-VN" sz="2000"/>
              <a:t>MPU6050</a:t>
            </a:r>
            <a:endParaRPr lang="en-US" sz="2000"/>
          </a:p>
        </p:txBody>
      </p:sp>
      <p:sp>
        <p:nvSpPr>
          <p:cNvPr id="11" name="TextBox 10">
            <a:extLst>
              <a:ext uri="{FF2B5EF4-FFF2-40B4-BE49-F238E27FC236}">
                <a16:creationId xmlns:a16="http://schemas.microsoft.com/office/drawing/2014/main" id="{07DEF5EA-0F4F-D1C0-F131-8BC6F8A21B69}"/>
              </a:ext>
            </a:extLst>
          </p:cNvPr>
          <p:cNvSpPr txBox="1"/>
          <p:nvPr/>
        </p:nvSpPr>
        <p:spPr>
          <a:xfrm>
            <a:off x="6868269" y="4210050"/>
            <a:ext cx="1168910" cy="400110"/>
          </a:xfrm>
          <a:prstGeom prst="rect">
            <a:avLst/>
          </a:prstGeom>
          <a:noFill/>
        </p:spPr>
        <p:txBody>
          <a:bodyPr wrap="none" rtlCol="0">
            <a:spAutoFit/>
          </a:bodyPr>
          <a:lstStyle/>
          <a:p>
            <a:r>
              <a:rPr lang="vi-VN" sz="2000"/>
              <a:t>BME680</a:t>
            </a:r>
            <a:endParaRPr lang="en-US" sz="2000"/>
          </a:p>
        </p:txBody>
      </p:sp>
      <p:sp>
        <p:nvSpPr>
          <p:cNvPr id="5" name="Rectangle 2">
            <a:extLst>
              <a:ext uri="{FF2B5EF4-FFF2-40B4-BE49-F238E27FC236}">
                <a16:creationId xmlns:a16="http://schemas.microsoft.com/office/drawing/2014/main" id="{FE1B21C9-A33A-03B2-EC8E-A4467ECA1FDF}"/>
              </a:ext>
            </a:extLst>
          </p:cNvPr>
          <p:cNvSpPr>
            <a:spLocks noGrp="1" noChangeArrowheads="1"/>
          </p:cNvSpPr>
          <p:nvPr>
            <p:ph type="title"/>
          </p:nvPr>
        </p:nvSpPr>
        <p:spPr>
          <a:xfrm>
            <a:off x="1207373" y="247697"/>
            <a:ext cx="7443589"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lang="vi-VN" sz="3000" b="1">
                <a:solidFill>
                  <a:srgbClr val="3376C7"/>
                </a:solidFill>
                <a:latin typeface="Arial" panose="020B0604020202020204" pitchFamily="34" charset="0"/>
                <a:cs typeface="Arial" panose="020B0604020202020204" pitchFamily="34" charset="0"/>
              </a:rPr>
              <a:t>4</a:t>
            </a:r>
            <a:r>
              <a:rPr lang="en-US" sz="3000" b="1">
                <a:solidFill>
                  <a:srgbClr val="3376C7"/>
                </a:solidFill>
                <a:latin typeface="Arial" panose="020B0604020202020204" pitchFamily="34" charset="0"/>
                <a:cs typeface="Arial" panose="020B0604020202020204" pitchFamily="34" charset="0"/>
              </a:rPr>
              <a:t> Thiết kế mạch điều khiển hệ thống (Rx)</a:t>
            </a:r>
            <a:endParaRPr lang="en-US" sz="3000" b="1" dirty="0">
              <a:solidFill>
                <a:srgbClr val="3376C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00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35</a:t>
            </a:fld>
            <a:endParaRPr lang="en-US" altLang="en-US" sz="900" dirty="0">
              <a:solidFill>
                <a:srgbClr val="898989"/>
              </a:solidFill>
              <a:latin typeface="Arial" panose="020B0604020202020204" pitchFamily="34" charset="0"/>
            </a:endParaRPr>
          </a:p>
        </p:txBody>
      </p:sp>
      <p:sp>
        <p:nvSpPr>
          <p:cNvPr id="4" name="Rectangle 2">
            <a:extLst>
              <a:ext uri="{FF2B5EF4-FFF2-40B4-BE49-F238E27FC236}">
                <a16:creationId xmlns:a16="http://schemas.microsoft.com/office/drawing/2014/main" id="{0414D580-588B-9ECB-FCF3-B5B03FA88A0C}"/>
              </a:ext>
            </a:extLst>
          </p:cNvPr>
          <p:cNvSpPr>
            <a:spLocks noGrp="1" noChangeArrowheads="1"/>
          </p:cNvSpPr>
          <p:nvPr>
            <p:ph type="title"/>
          </p:nvPr>
        </p:nvSpPr>
        <p:spPr>
          <a:xfrm>
            <a:off x="983266" y="202826"/>
            <a:ext cx="7443589"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lang="vi-VN" sz="3000" b="1">
                <a:solidFill>
                  <a:srgbClr val="3376C7"/>
                </a:solidFill>
                <a:latin typeface="Arial" panose="020B0604020202020204" pitchFamily="34" charset="0"/>
                <a:cs typeface="Arial" panose="020B0604020202020204" pitchFamily="34" charset="0"/>
              </a:rPr>
              <a:t>4</a:t>
            </a:r>
            <a:r>
              <a:rPr lang="en-US" sz="3000" b="1">
                <a:solidFill>
                  <a:srgbClr val="3376C7"/>
                </a:solidFill>
                <a:latin typeface="Arial" panose="020B0604020202020204" pitchFamily="34" charset="0"/>
                <a:cs typeface="Arial" panose="020B0604020202020204" pitchFamily="34" charset="0"/>
              </a:rPr>
              <a:t> Thiết kế mạch điều khiển hệ thống (Rx)</a:t>
            </a:r>
            <a:endParaRPr lang="en-US" sz="3000" b="1" dirty="0">
              <a:solidFill>
                <a:srgbClr val="3376C7"/>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6F5BF13-40D4-C7F7-B730-ED33BA0CD0BB}"/>
              </a:ext>
            </a:extLst>
          </p:cNvPr>
          <p:cNvPicPr>
            <a:picLocks noChangeAspect="1"/>
          </p:cNvPicPr>
          <p:nvPr/>
        </p:nvPicPr>
        <p:blipFill>
          <a:blip r:embed="rId2"/>
          <a:stretch>
            <a:fillRect/>
          </a:stretch>
        </p:blipFill>
        <p:spPr>
          <a:xfrm>
            <a:off x="-188258" y="974290"/>
            <a:ext cx="9332258" cy="5616246"/>
          </a:xfrm>
          <a:prstGeom prst="rect">
            <a:avLst/>
          </a:prstGeom>
        </p:spPr>
      </p:pic>
    </p:spTree>
    <p:extLst>
      <p:ext uri="{BB962C8B-B14F-4D97-AF65-F5344CB8AC3E}">
        <p14:creationId xmlns:p14="http://schemas.microsoft.com/office/powerpoint/2010/main" val="3808604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36</a:t>
            </a:fld>
            <a:endParaRPr lang="en-US" altLang="en-US" sz="900" dirty="0">
              <a:solidFill>
                <a:srgbClr val="898989"/>
              </a:solidFill>
              <a:latin typeface="Arial" panose="020B0604020202020204" pitchFamily="34" charset="0"/>
            </a:endParaRPr>
          </a:p>
        </p:txBody>
      </p:sp>
      <p:sp>
        <p:nvSpPr>
          <p:cNvPr id="5" name="Rectangle 2">
            <a:extLst>
              <a:ext uri="{FF2B5EF4-FFF2-40B4-BE49-F238E27FC236}">
                <a16:creationId xmlns:a16="http://schemas.microsoft.com/office/drawing/2014/main" id="{E7FCFA86-0319-8B77-D45C-E956A8AACCE2}"/>
              </a:ext>
            </a:extLst>
          </p:cNvPr>
          <p:cNvSpPr>
            <a:spLocks noGrp="1" noChangeArrowheads="1"/>
          </p:cNvSpPr>
          <p:nvPr>
            <p:ph type="title"/>
          </p:nvPr>
        </p:nvSpPr>
        <p:spPr>
          <a:xfrm>
            <a:off x="943193" y="175979"/>
            <a:ext cx="7443589"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lang="vi-VN" sz="3000" b="1">
                <a:solidFill>
                  <a:srgbClr val="3376C7"/>
                </a:solidFill>
                <a:latin typeface="Arial" panose="020B0604020202020204" pitchFamily="34" charset="0"/>
                <a:cs typeface="Arial" panose="020B0604020202020204" pitchFamily="34" charset="0"/>
              </a:rPr>
              <a:t>4</a:t>
            </a:r>
            <a:r>
              <a:rPr lang="en-US" sz="3000" b="1">
                <a:solidFill>
                  <a:srgbClr val="3376C7"/>
                </a:solidFill>
                <a:latin typeface="Arial" panose="020B0604020202020204" pitchFamily="34" charset="0"/>
                <a:cs typeface="Arial" panose="020B0604020202020204" pitchFamily="34" charset="0"/>
              </a:rPr>
              <a:t> Thiết kế mạch điều khiển hệ thống (Rx)</a:t>
            </a:r>
            <a:endParaRPr lang="en-US" sz="3000" b="1" dirty="0">
              <a:solidFill>
                <a:srgbClr val="3376C7"/>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D99B163-045F-6891-94AD-6625330D2F1B}"/>
              </a:ext>
            </a:extLst>
          </p:cNvPr>
          <p:cNvPicPr>
            <a:picLocks noChangeAspect="1"/>
          </p:cNvPicPr>
          <p:nvPr/>
        </p:nvPicPr>
        <p:blipFill>
          <a:blip r:embed="rId3"/>
          <a:stretch>
            <a:fillRect/>
          </a:stretch>
        </p:blipFill>
        <p:spPr>
          <a:xfrm>
            <a:off x="1288115" y="1148160"/>
            <a:ext cx="6567769" cy="5166846"/>
          </a:xfrm>
          <a:prstGeom prst="rect">
            <a:avLst/>
          </a:prstGeom>
        </p:spPr>
      </p:pic>
    </p:spTree>
    <p:extLst>
      <p:ext uri="{BB962C8B-B14F-4D97-AF65-F5344CB8AC3E}">
        <p14:creationId xmlns:p14="http://schemas.microsoft.com/office/powerpoint/2010/main" val="3938967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37</a:t>
            </a:fld>
            <a:endParaRPr lang="en-US" altLang="en-US" sz="900" dirty="0">
              <a:solidFill>
                <a:srgbClr val="898989"/>
              </a:solidFill>
              <a:latin typeface="Arial" panose="020B0604020202020204" pitchFamily="34" charset="0"/>
            </a:endParaRPr>
          </a:p>
        </p:txBody>
      </p:sp>
      <p:sp>
        <p:nvSpPr>
          <p:cNvPr id="5" name="Rectangle 2">
            <a:extLst>
              <a:ext uri="{FF2B5EF4-FFF2-40B4-BE49-F238E27FC236}">
                <a16:creationId xmlns:a16="http://schemas.microsoft.com/office/drawing/2014/main" id="{9B791EF5-4D64-1401-916A-ABEED46E86C9}"/>
              </a:ext>
            </a:extLst>
          </p:cNvPr>
          <p:cNvSpPr>
            <a:spLocks noGrp="1" noChangeArrowheads="1"/>
          </p:cNvSpPr>
          <p:nvPr>
            <p:ph type="title"/>
          </p:nvPr>
        </p:nvSpPr>
        <p:spPr>
          <a:xfrm>
            <a:off x="1071551" y="220803"/>
            <a:ext cx="7443589"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lang="vi-VN" sz="3000" b="1">
                <a:solidFill>
                  <a:srgbClr val="3376C7"/>
                </a:solidFill>
                <a:latin typeface="Arial" panose="020B0604020202020204" pitchFamily="34" charset="0"/>
                <a:cs typeface="Arial" panose="020B0604020202020204" pitchFamily="34" charset="0"/>
              </a:rPr>
              <a:t>4</a:t>
            </a:r>
            <a:r>
              <a:rPr lang="en-US" sz="3000" b="1">
                <a:solidFill>
                  <a:srgbClr val="3376C7"/>
                </a:solidFill>
                <a:latin typeface="Arial" panose="020B0604020202020204" pitchFamily="34" charset="0"/>
                <a:cs typeface="Arial" panose="020B0604020202020204" pitchFamily="34" charset="0"/>
              </a:rPr>
              <a:t> Thiết kế mạch điều khiển hệ thống (Rx)</a:t>
            </a:r>
            <a:endParaRPr lang="en-US" sz="3000" b="1" dirty="0">
              <a:solidFill>
                <a:srgbClr val="3376C7"/>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7AD1F0F-3B8D-9603-BC68-08C4DFB7ECD1}"/>
              </a:ext>
            </a:extLst>
          </p:cNvPr>
          <p:cNvPicPr>
            <a:picLocks noChangeAspect="1"/>
          </p:cNvPicPr>
          <p:nvPr/>
        </p:nvPicPr>
        <p:blipFill>
          <a:blip r:embed="rId2"/>
          <a:stretch>
            <a:fillRect/>
          </a:stretch>
        </p:blipFill>
        <p:spPr>
          <a:xfrm>
            <a:off x="576402" y="1075428"/>
            <a:ext cx="7991195" cy="5243566"/>
          </a:xfrm>
          <a:prstGeom prst="rect">
            <a:avLst/>
          </a:prstGeom>
        </p:spPr>
      </p:pic>
    </p:spTree>
    <p:extLst>
      <p:ext uri="{BB962C8B-B14F-4D97-AF65-F5344CB8AC3E}">
        <p14:creationId xmlns:p14="http://schemas.microsoft.com/office/powerpoint/2010/main" val="3745859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38</a:t>
            </a:fld>
            <a:endParaRPr lang="en-US" altLang="en-US" sz="900" dirty="0">
              <a:solidFill>
                <a:srgbClr val="898989"/>
              </a:solidFill>
              <a:latin typeface="Arial" panose="020B0604020202020204" pitchFamily="34" charset="0"/>
            </a:endParaRPr>
          </a:p>
        </p:txBody>
      </p:sp>
      <p:sp>
        <p:nvSpPr>
          <p:cNvPr id="5" name="Rectangle 2">
            <a:extLst>
              <a:ext uri="{FF2B5EF4-FFF2-40B4-BE49-F238E27FC236}">
                <a16:creationId xmlns:a16="http://schemas.microsoft.com/office/drawing/2014/main" id="{19D178CA-46EE-1537-75C6-6019869092DD}"/>
              </a:ext>
            </a:extLst>
          </p:cNvPr>
          <p:cNvSpPr>
            <a:spLocks noGrp="1" noChangeArrowheads="1"/>
          </p:cNvSpPr>
          <p:nvPr>
            <p:ph type="title"/>
          </p:nvPr>
        </p:nvSpPr>
        <p:spPr>
          <a:xfrm>
            <a:off x="850205" y="211838"/>
            <a:ext cx="7443589"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lang="vi-VN" sz="3000" b="1">
                <a:solidFill>
                  <a:srgbClr val="3376C7"/>
                </a:solidFill>
                <a:latin typeface="Arial" panose="020B0604020202020204" pitchFamily="34" charset="0"/>
                <a:cs typeface="Arial" panose="020B0604020202020204" pitchFamily="34" charset="0"/>
              </a:rPr>
              <a:t>4</a:t>
            </a:r>
            <a:r>
              <a:rPr lang="en-US" sz="3000" b="1">
                <a:solidFill>
                  <a:srgbClr val="3376C7"/>
                </a:solidFill>
                <a:latin typeface="Arial" panose="020B0604020202020204" pitchFamily="34" charset="0"/>
                <a:cs typeface="Arial" panose="020B0604020202020204" pitchFamily="34" charset="0"/>
              </a:rPr>
              <a:t> Thiết kế mạch điều khiển hệ thống (Rx)</a:t>
            </a:r>
            <a:endParaRPr lang="en-US" sz="3000" b="1" dirty="0">
              <a:solidFill>
                <a:srgbClr val="3376C7"/>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0F42357-2F77-4AA9-A2CD-89F9EA080C61}"/>
              </a:ext>
            </a:extLst>
          </p:cNvPr>
          <p:cNvPicPr>
            <a:picLocks noChangeAspect="1"/>
          </p:cNvPicPr>
          <p:nvPr/>
        </p:nvPicPr>
        <p:blipFill>
          <a:blip r:embed="rId2"/>
          <a:stretch>
            <a:fillRect/>
          </a:stretch>
        </p:blipFill>
        <p:spPr>
          <a:xfrm>
            <a:off x="1353810" y="1117996"/>
            <a:ext cx="6436379" cy="5081351"/>
          </a:xfrm>
          <a:prstGeom prst="rect">
            <a:avLst/>
          </a:prstGeom>
        </p:spPr>
      </p:pic>
    </p:spTree>
    <p:extLst>
      <p:ext uri="{BB962C8B-B14F-4D97-AF65-F5344CB8AC3E}">
        <p14:creationId xmlns:p14="http://schemas.microsoft.com/office/powerpoint/2010/main" val="1013280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39</a:t>
            </a:fld>
            <a:endParaRPr lang="en-US" altLang="en-US" sz="900" dirty="0">
              <a:solidFill>
                <a:srgbClr val="898989"/>
              </a:solidFill>
              <a:latin typeface="Arial" panose="020B0604020202020204" pitchFamily="34" charset="0"/>
            </a:endParaRPr>
          </a:p>
        </p:txBody>
      </p:sp>
      <p:sp>
        <p:nvSpPr>
          <p:cNvPr id="4" name="Rectangle 2">
            <a:extLst>
              <a:ext uri="{FF2B5EF4-FFF2-40B4-BE49-F238E27FC236}">
                <a16:creationId xmlns:a16="http://schemas.microsoft.com/office/drawing/2014/main" id="{86D00672-41B1-9C0B-938B-BB0CE6396314}"/>
              </a:ext>
            </a:extLst>
          </p:cNvPr>
          <p:cNvSpPr>
            <a:spLocks noGrp="1" noChangeArrowheads="1"/>
          </p:cNvSpPr>
          <p:nvPr>
            <p:ph type="title"/>
          </p:nvPr>
        </p:nvSpPr>
        <p:spPr>
          <a:xfrm>
            <a:off x="1249561" y="234861"/>
            <a:ext cx="6644878"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5 Thiết kế mạch nguồn</a:t>
            </a:r>
            <a:endParaRPr lang="vi-VN" sz="3000" b="1" dirty="0">
              <a:solidFill>
                <a:srgbClr val="3376C7"/>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92B119-C9C4-1BC4-4AA5-C5CF8D037852}"/>
              </a:ext>
            </a:extLst>
          </p:cNvPr>
          <p:cNvSpPr txBox="1"/>
          <p:nvPr/>
        </p:nvSpPr>
        <p:spPr>
          <a:xfrm>
            <a:off x="211932" y="2341960"/>
            <a:ext cx="3293269" cy="2744341"/>
          </a:xfrm>
          <a:prstGeom prst="rect">
            <a:avLst/>
          </a:prstGeom>
          <a:noFill/>
        </p:spPr>
        <p:txBody>
          <a:bodyPr wrap="square">
            <a:spAutoFit/>
          </a:bodyPr>
          <a:lstStyle/>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2400">
                <a:latin typeface="Times New Roman" panose="02020603050405020304" pitchFamily="18" charset="0"/>
                <a:ea typeface="Times New Roman" panose="02020603050405020304" pitchFamily="18" charset="0"/>
                <a:cs typeface="Times New Roman" panose="02020603050405020304" pitchFamily="18" charset="0"/>
              </a:rPr>
              <a:t>Điện áp cấp đầu vào: 22.2 – 25.2 VDC</a:t>
            </a:r>
            <a:endParaRPr lang="en-US" sz="24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2400">
                <a:latin typeface="Times New Roman" panose="02020603050405020304" pitchFamily="18" charset="0"/>
                <a:ea typeface="Times New Roman" panose="02020603050405020304" pitchFamily="18" charset="0"/>
                <a:cs typeface="Times New Roman" panose="02020603050405020304" pitchFamily="18" charset="0"/>
              </a:rPr>
              <a:t>Điện áp đầu ra: 5V, 12V và 24V </a:t>
            </a:r>
            <a:endParaRPr lang="en-US" sz="24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2400">
                <a:latin typeface="Times New Roman" panose="02020603050405020304" pitchFamily="18" charset="0"/>
                <a:ea typeface="Times New Roman" panose="02020603050405020304" pitchFamily="18" charset="0"/>
                <a:cs typeface="Times New Roman" panose="02020603050405020304" pitchFamily="18" charset="0"/>
              </a:rPr>
              <a:t>Dòng điện đầu ra tối đa </a:t>
            </a:r>
            <a:r>
              <a:rPr lang="en-US" sz="2400">
                <a:latin typeface="Times New Roman" panose="02020603050405020304" pitchFamily="18" charset="0"/>
                <a:ea typeface="Times New Roman" panose="02020603050405020304" pitchFamily="18" charset="0"/>
                <a:cs typeface="Times New Roman" panose="02020603050405020304" pitchFamily="18" charset="0"/>
              </a:rPr>
              <a:t>3</a:t>
            </a:r>
            <a:r>
              <a:rPr lang="vi-VN" sz="2400">
                <a:latin typeface="Times New Roman" panose="02020603050405020304" pitchFamily="18" charset="0"/>
                <a:ea typeface="Times New Roman" panose="02020603050405020304" pitchFamily="18" charset="0"/>
                <a:cs typeface="Times New Roman" panose="02020603050405020304" pitchFamily="18" charset="0"/>
              </a:rPr>
              <a:t>A</a:t>
            </a:r>
            <a:endParaRPr lang="en-US" sz="240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570F451-AC0C-CB32-05F8-F36E53087B3C}"/>
              </a:ext>
            </a:extLst>
          </p:cNvPr>
          <p:cNvPicPr>
            <a:picLocks noChangeAspect="1"/>
          </p:cNvPicPr>
          <p:nvPr/>
        </p:nvPicPr>
        <p:blipFill>
          <a:blip r:embed="rId3"/>
          <a:stretch>
            <a:fillRect/>
          </a:stretch>
        </p:blipFill>
        <p:spPr>
          <a:xfrm>
            <a:off x="3693795" y="2526109"/>
            <a:ext cx="2518410" cy="2255996"/>
          </a:xfrm>
          <a:prstGeom prst="rect">
            <a:avLst/>
          </a:prstGeom>
        </p:spPr>
      </p:pic>
      <p:pic>
        <p:nvPicPr>
          <p:cNvPr id="11" name="Picture 10">
            <a:extLst>
              <a:ext uri="{FF2B5EF4-FFF2-40B4-BE49-F238E27FC236}">
                <a16:creationId xmlns:a16="http://schemas.microsoft.com/office/drawing/2014/main" id="{F8797EBE-2D80-C16A-D03C-177531ABBFA0}"/>
              </a:ext>
            </a:extLst>
          </p:cNvPr>
          <p:cNvPicPr>
            <a:picLocks noChangeAspect="1"/>
          </p:cNvPicPr>
          <p:nvPr/>
        </p:nvPicPr>
        <p:blipFill>
          <a:blip r:embed="rId4"/>
          <a:stretch>
            <a:fillRect/>
          </a:stretch>
        </p:blipFill>
        <p:spPr>
          <a:xfrm>
            <a:off x="6212205" y="1771807"/>
            <a:ext cx="2823811" cy="3764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879713" y="166089"/>
            <a:ext cx="6613102" cy="506016"/>
          </a:xfrm>
        </p:spPr>
        <p:txBody>
          <a:bodyPr spcFirstLastPara="1" vert="horz" wrap="square" lIns="68580" tIns="34290" rIns="68580" bIns="34290" numCol="1" rtlCol="0" anchor="ctr" anchorCtr="0" compatLnSpc="1">
            <a:noAutofit/>
          </a:bodyPr>
          <a:lstStyle/>
          <a:p>
            <a:pPr algn="ctr" eaLnBrk="1" hangingPunct="1"/>
            <a:r>
              <a:rPr lang="vi-VN" sz="3000" b="1" dirty="0">
                <a:solidFill>
                  <a:srgbClr val="3376C7"/>
                </a:solidFill>
                <a:latin typeface="Arial" panose="020B0604020202020204" pitchFamily="34" charset="0"/>
                <a:cs typeface="Arial" panose="020B0604020202020204" pitchFamily="34" charset="0"/>
              </a:rPr>
              <a:t>	</a:t>
            </a:r>
            <a:r>
              <a:rPr lang="en-US" altLang="vi-VN" sz="3000" b="1" dirty="0">
                <a:solidFill>
                  <a:srgbClr val="3376C7"/>
                </a:solidFill>
                <a:latin typeface="Arial" panose="020B0604020202020204" pitchFamily="34" charset="0"/>
                <a:cs typeface="Arial" panose="020B0604020202020204" pitchFamily="34" charset="0"/>
              </a:rPr>
              <a:t>2</a:t>
            </a:r>
            <a:r>
              <a:rPr sz="3000" b="1" dirty="0">
                <a:solidFill>
                  <a:srgbClr val="3376C7"/>
                </a:solidFill>
                <a:latin typeface="Arial" panose="020B0604020202020204" pitchFamily="34" charset="0"/>
                <a:cs typeface="Arial" panose="020B0604020202020204" pitchFamily="34" charset="0"/>
              </a:rPr>
              <a:t>. </a:t>
            </a:r>
            <a:r>
              <a:rPr lang="en-US" sz="3000" b="1" dirty="0">
                <a:solidFill>
                  <a:srgbClr val="3376C7"/>
                </a:solidFill>
                <a:latin typeface="Arial" panose="020B0604020202020204" pitchFamily="34" charset="0"/>
                <a:cs typeface="Arial" panose="020B0604020202020204" pitchFamily="34" charset="0"/>
              </a:rPr>
              <a:t>Nhi</a:t>
            </a:r>
            <a:r>
              <a:rPr lang="vi-VN" altLang="en-US" sz="3000" b="1" dirty="0">
                <a:solidFill>
                  <a:srgbClr val="3376C7"/>
                </a:solidFill>
                <a:latin typeface="Arial" panose="020B0604020202020204" pitchFamily="34" charset="0"/>
                <a:cs typeface="Arial" panose="020B0604020202020204" pitchFamily="34" charset="0"/>
              </a:rPr>
              <a:t>ệm vụ đề tài</a:t>
            </a:r>
          </a:p>
        </p:txBody>
      </p:sp>
      <p:sp>
        <p:nvSpPr>
          <p:cNvPr id="14339"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4</a:t>
            </a:fld>
            <a:endParaRPr lang="en-US" altLang="en-US" sz="900" dirty="0">
              <a:solidFill>
                <a:srgbClr val="898989"/>
              </a:solidFill>
              <a:latin typeface="Arial" panose="020B0604020202020204" pitchFamily="34" charset="0"/>
            </a:endParaRPr>
          </a:p>
        </p:txBody>
      </p:sp>
      <p:sp>
        <p:nvSpPr>
          <p:cNvPr id="14340" name="TextBox 47"/>
          <p:cNvSpPr txBox="1"/>
          <p:nvPr/>
        </p:nvSpPr>
        <p:spPr>
          <a:xfrm>
            <a:off x="131669" y="1546907"/>
            <a:ext cx="8720614" cy="1725813"/>
          </a:xfrm>
          <a:prstGeom prst="rect">
            <a:avLst/>
          </a:prstGeom>
          <a:noFill/>
          <a:ln w="9525">
            <a:noFill/>
          </a:ln>
        </p:spPr>
        <p:txBody>
          <a:bodyPr wrap="square">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r>
              <a:rPr lang="en-US" altLang="en-US" sz="1800" b="1" dirty="0">
                <a:latin typeface="Times New Roman" panose="02020603050405020304" pitchFamily="18" charset="0"/>
                <a:cs typeface="Times New Roman" panose="02020603050405020304" pitchFamily="18" charset="0"/>
              </a:rPr>
              <a:t>Yêu cầu thiết kế</a:t>
            </a:r>
            <a:r>
              <a:rPr lang="vi-VN" altLang="en-US" sz="1800" b="1" dirty="0">
                <a:latin typeface="Times New Roman" panose="02020603050405020304" pitchFamily="18" charset="0"/>
                <a:cs typeface="Times New Roman" panose="02020603050405020304" pitchFamily="18" charset="0"/>
              </a:rPr>
              <a:t>: </a:t>
            </a:r>
          </a:p>
          <a:p>
            <a:pPr lvl="0" eaLnBrk="1" hangingPunct="1">
              <a:spcBef>
                <a:spcPct val="0"/>
              </a:spcBef>
            </a:pPr>
            <a:r>
              <a:rPr lang="vi-VN" altLang="en-US" sz="1800">
                <a:latin typeface="Times New Roman" panose="02020603050405020304" pitchFamily="18" charset="0"/>
                <a:cs typeface="Times New Roman" panose="02020603050405020304" pitchFamily="18" charset="0"/>
              </a:rPr>
              <a:t>Đề tài có hai thành phần chính: </a:t>
            </a:r>
          </a:p>
          <a:p>
            <a:pPr lvl="0" eaLnBrk="1" hangingPunct="1">
              <a:spcBef>
                <a:spcPct val="0"/>
              </a:spcBef>
              <a:buFont typeface="Wingdings" panose="05000000000000000000" pitchFamily="2" charset="2"/>
              <a:buChar char="ü"/>
            </a:pPr>
            <a:endParaRPr lang="en-US" altLang="en-US" sz="1800">
              <a:latin typeface="Times New Roman" panose="02020603050405020304" pitchFamily="18" charset="0"/>
              <a:cs typeface="Times New Roman" panose="02020603050405020304" pitchFamily="18" charset="0"/>
            </a:endParaRPr>
          </a:p>
          <a:p>
            <a:pPr lvl="0" eaLnBrk="1" hangingPunct="1">
              <a:spcBef>
                <a:spcPct val="0"/>
              </a:spcBef>
              <a:buFont typeface="Wingdings" panose="05000000000000000000" pitchFamily="2" charset="2"/>
              <a:buChar char="ü"/>
            </a:pPr>
            <a:endParaRPr lang="en-US" altLang="en-US" sz="1800">
              <a:latin typeface="Times New Roman" panose="02020603050405020304" pitchFamily="18" charset="0"/>
              <a:cs typeface="Times New Roman" panose="02020603050405020304" pitchFamily="18" charset="0"/>
            </a:endParaRPr>
          </a:p>
          <a:p>
            <a:pPr lvl="0" eaLnBrk="1" hangingPunct="1">
              <a:spcBef>
                <a:spcPct val="0"/>
              </a:spcBef>
              <a:buFont typeface="Wingdings" panose="05000000000000000000" pitchFamily="2" charset="2"/>
              <a:buChar char="ü"/>
            </a:pPr>
            <a:endParaRPr lang="en-US" altLang="en-US" sz="1800">
              <a:latin typeface="Times New Roman" panose="02020603050405020304" pitchFamily="18" charset="0"/>
              <a:cs typeface="Times New Roman" panose="02020603050405020304" pitchFamily="18" charset="0"/>
            </a:endParaRPr>
          </a:p>
          <a:p>
            <a:pPr marL="0" indent="0" eaLnBrk="1" hangingPunct="1">
              <a:spcBef>
                <a:spcPct val="0"/>
              </a:spcBef>
              <a:buNone/>
            </a:pPr>
            <a:endParaRPr lang="en-US" altLang="en-US" sz="1800" dirty="0">
              <a:latin typeface="Times New Roman" panose="02020603050405020304" pitchFamily="18" charset="0"/>
              <a:cs typeface="Times New Roman" panose="02020603050405020304" pitchFamily="18" charset="0"/>
            </a:endParaRPr>
          </a:p>
          <a:p>
            <a:pPr marL="0" indent="0" eaLnBrk="1" hangingPunct="1">
              <a:spcBef>
                <a:spcPct val="0"/>
              </a:spcBef>
              <a:buNone/>
            </a:pPr>
            <a:endParaRPr lang="en-US" altLang="en-US" sz="1800" dirty="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FF079334-6089-BF9F-20B5-CCD7A961C5C7}"/>
              </a:ext>
            </a:extLst>
          </p:cNvPr>
          <p:cNvSpPr/>
          <p:nvPr/>
        </p:nvSpPr>
        <p:spPr>
          <a:xfrm>
            <a:off x="6199095" y="2155813"/>
            <a:ext cx="1612900" cy="685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vi-VN" sz="1050"/>
              <a:t>Mạch điều khiển hệ thống (Rx)</a:t>
            </a:r>
            <a:endParaRPr lang="en-US" sz="1050"/>
          </a:p>
        </p:txBody>
      </p:sp>
      <p:sp>
        <p:nvSpPr>
          <p:cNvPr id="4" name="Rectangle: Rounded Corners 3">
            <a:extLst>
              <a:ext uri="{FF2B5EF4-FFF2-40B4-BE49-F238E27FC236}">
                <a16:creationId xmlns:a16="http://schemas.microsoft.com/office/drawing/2014/main" id="{04452197-5CE7-3E1D-8BC3-C109F760FFC6}"/>
              </a:ext>
            </a:extLst>
          </p:cNvPr>
          <p:cNvSpPr/>
          <p:nvPr/>
        </p:nvSpPr>
        <p:spPr>
          <a:xfrm>
            <a:off x="1385794" y="2155813"/>
            <a:ext cx="1612900" cy="685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1050"/>
              <a:t>Bộ phát tín hiệu điều khiển (Tx)</a:t>
            </a:r>
            <a:endParaRPr lang="en-US" sz="1050"/>
          </a:p>
        </p:txBody>
      </p:sp>
      <p:pic>
        <p:nvPicPr>
          <p:cNvPr id="5" name="Picture 4" descr="Rf Signal Wave Clip Art at Clker.com - vector clip art online, royalty free  &amp; public domain">
            <a:extLst>
              <a:ext uri="{FF2B5EF4-FFF2-40B4-BE49-F238E27FC236}">
                <a16:creationId xmlns:a16="http://schemas.microsoft.com/office/drawing/2014/main" id="{0C6ED222-8434-256F-35FF-54CBBC60B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3608" y="2222779"/>
            <a:ext cx="273898" cy="505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f Signal Wave Clip Art at Clker.com - vector clip art online, royalty free  &amp; public domain">
            <a:extLst>
              <a:ext uri="{FF2B5EF4-FFF2-40B4-BE49-F238E27FC236}">
                <a16:creationId xmlns:a16="http://schemas.microsoft.com/office/drawing/2014/main" id="{C6EDE107-E153-8BC4-127D-6B0A6556B5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5623334" y="2245950"/>
            <a:ext cx="273898" cy="5055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84C5EA-C234-886B-5552-256B82F99C17}"/>
              </a:ext>
            </a:extLst>
          </p:cNvPr>
          <p:cNvSpPr txBox="1"/>
          <p:nvPr/>
        </p:nvSpPr>
        <p:spPr>
          <a:xfrm>
            <a:off x="131669" y="3202871"/>
            <a:ext cx="8273631" cy="2354491"/>
          </a:xfrm>
          <a:prstGeom prst="rect">
            <a:avLst/>
          </a:prstGeom>
          <a:noFill/>
        </p:spPr>
        <p:txBody>
          <a:bodyPr wrap="square" rtlCol="0">
            <a:spAutoFit/>
          </a:bodyPr>
          <a:lstStyle/>
          <a:p>
            <a:pPr marL="342900" indent="-342900">
              <a:buFontTx/>
              <a:buChar char="-"/>
            </a:pPr>
            <a:r>
              <a:rPr lang="vi-VN" altLang="en-US" sz="2100" b="1">
                <a:latin typeface="+mj-lt"/>
              </a:rPr>
              <a:t>Nhiệm vụ chính của đề tài: </a:t>
            </a:r>
          </a:p>
          <a:p>
            <a:pPr marL="685800" lvl="1" indent="-342900">
              <a:buFont typeface="Wingdings" panose="05000000000000000000" pitchFamily="2" charset="2"/>
              <a:buChar char="ü"/>
            </a:pPr>
            <a:r>
              <a:rPr lang="vi-VN" altLang="en-US" sz="2100">
                <a:latin typeface="+mj-lt"/>
              </a:rPr>
              <a:t>Thiết kế phần cứng và viết phần mềm cho hai mạch ở trên. </a:t>
            </a:r>
          </a:p>
          <a:p>
            <a:pPr marL="685800" lvl="1" indent="-342900">
              <a:buFont typeface="Wingdings" panose="05000000000000000000" pitchFamily="2" charset="2"/>
              <a:buChar char="ü"/>
            </a:pPr>
            <a:r>
              <a:rPr lang="vi-VN" altLang="en-US" sz="2100">
                <a:latin typeface="+mj-lt"/>
              </a:rPr>
              <a:t>Thiết kế mô hình phù hợp</a:t>
            </a:r>
            <a:r>
              <a:rPr lang="en-US" altLang="en-US" sz="2100">
                <a:latin typeface="+mj-lt"/>
              </a:rPr>
              <a:t> </a:t>
            </a:r>
            <a:r>
              <a:rPr lang="vi-VN" altLang="en-US" sz="2100">
                <a:latin typeface="+mj-lt"/>
              </a:rPr>
              <a:t>với yêu cầu của hệ thống</a:t>
            </a:r>
            <a:endParaRPr lang="vi-VN" altLang="en-US" sz="2100" b="1">
              <a:latin typeface="+mj-lt"/>
            </a:endParaRPr>
          </a:p>
          <a:p>
            <a:r>
              <a:rPr lang="en-US" altLang="en-US" sz="2100" b="1">
                <a:latin typeface="+mj-lt"/>
              </a:rPr>
              <a:t>Các giới hạn, ràng buộc của hệ thống</a:t>
            </a:r>
            <a:r>
              <a:rPr lang="vi-VN" altLang="en-US" sz="2100">
                <a:latin typeface="+mj-lt"/>
              </a:rPr>
              <a:t>: Xe có thể vận hành ở chế độ thường và bám bề mặt tường, kính ổn định nhất và hoạt động lâu nhất có thể. </a:t>
            </a:r>
          </a:p>
          <a:p>
            <a:endParaRPr lang="en-US" sz="2100">
              <a:latin typeface="+mj-lt"/>
            </a:endParaRPr>
          </a:p>
        </p:txBody>
      </p:sp>
      <p:sp>
        <p:nvSpPr>
          <p:cNvPr id="12" name="Arrow: Left-Right 11">
            <a:extLst>
              <a:ext uri="{FF2B5EF4-FFF2-40B4-BE49-F238E27FC236}">
                <a16:creationId xmlns:a16="http://schemas.microsoft.com/office/drawing/2014/main" id="{CF8DE7E4-D695-B2BE-EDF1-AFF6744B5625}"/>
              </a:ext>
            </a:extLst>
          </p:cNvPr>
          <p:cNvSpPr/>
          <p:nvPr/>
        </p:nvSpPr>
        <p:spPr>
          <a:xfrm>
            <a:off x="4074362" y="2293805"/>
            <a:ext cx="912114" cy="36347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40</a:t>
            </a:fld>
            <a:endParaRPr lang="en-US" altLang="en-US" sz="900" dirty="0">
              <a:solidFill>
                <a:srgbClr val="898989"/>
              </a:solidFill>
              <a:latin typeface="Arial" panose="020B0604020202020204" pitchFamily="34" charset="0"/>
            </a:endParaRPr>
          </a:p>
        </p:txBody>
      </p:sp>
      <p:sp>
        <p:nvSpPr>
          <p:cNvPr id="4" name="Rectangle 2">
            <a:extLst>
              <a:ext uri="{FF2B5EF4-FFF2-40B4-BE49-F238E27FC236}">
                <a16:creationId xmlns:a16="http://schemas.microsoft.com/office/drawing/2014/main" id="{86D00672-41B1-9C0B-938B-BB0CE6396314}"/>
              </a:ext>
            </a:extLst>
          </p:cNvPr>
          <p:cNvSpPr>
            <a:spLocks noGrp="1" noChangeArrowheads="1"/>
          </p:cNvSpPr>
          <p:nvPr>
            <p:ph type="title"/>
          </p:nvPr>
        </p:nvSpPr>
        <p:spPr>
          <a:xfrm>
            <a:off x="1021986" y="249191"/>
            <a:ext cx="6644878"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5 Thiết kế mạch nguồn</a:t>
            </a:r>
            <a:endParaRPr lang="vi-VN" sz="3000" b="1" dirty="0">
              <a:solidFill>
                <a:srgbClr val="3376C7"/>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A134E4E5-A88A-1BB5-620A-D120A79E7B8D}"/>
              </a:ext>
            </a:extLst>
          </p:cNvPr>
          <p:cNvSpPr/>
          <p:nvPr/>
        </p:nvSpPr>
        <p:spPr>
          <a:xfrm>
            <a:off x="3608586" y="2325720"/>
            <a:ext cx="1835151" cy="889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sz="1050"/>
              <a:t>IC chuyển điện áp 25.2 V -&gt; 12V </a:t>
            </a:r>
            <a:endParaRPr lang="en-US" sz="1050"/>
          </a:p>
        </p:txBody>
      </p:sp>
      <p:sp>
        <p:nvSpPr>
          <p:cNvPr id="3" name="Rectangle: Rounded Corners 2">
            <a:extLst>
              <a:ext uri="{FF2B5EF4-FFF2-40B4-BE49-F238E27FC236}">
                <a16:creationId xmlns:a16="http://schemas.microsoft.com/office/drawing/2014/main" id="{29EA820A-225A-63D3-9930-D045F697C6CF}"/>
              </a:ext>
            </a:extLst>
          </p:cNvPr>
          <p:cNvSpPr/>
          <p:nvPr/>
        </p:nvSpPr>
        <p:spPr>
          <a:xfrm>
            <a:off x="6427987" y="2325719"/>
            <a:ext cx="1835151" cy="889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sz="1050"/>
              <a:t>IC chuyển điện áp 12 V -&gt; 5 V </a:t>
            </a:r>
            <a:endParaRPr lang="en-US" sz="1050"/>
          </a:p>
        </p:txBody>
      </p:sp>
      <p:sp>
        <p:nvSpPr>
          <p:cNvPr id="5" name="Arrow: Right 4">
            <a:extLst>
              <a:ext uri="{FF2B5EF4-FFF2-40B4-BE49-F238E27FC236}">
                <a16:creationId xmlns:a16="http://schemas.microsoft.com/office/drawing/2014/main" id="{5BE0F468-A008-8B62-BF28-86C47892D1ED}"/>
              </a:ext>
            </a:extLst>
          </p:cNvPr>
          <p:cNvSpPr/>
          <p:nvPr/>
        </p:nvSpPr>
        <p:spPr>
          <a:xfrm>
            <a:off x="5443737" y="2588482"/>
            <a:ext cx="984250" cy="36347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6" name="Rectangle: Rounded Corners 5">
            <a:extLst>
              <a:ext uri="{FF2B5EF4-FFF2-40B4-BE49-F238E27FC236}">
                <a16:creationId xmlns:a16="http://schemas.microsoft.com/office/drawing/2014/main" id="{2E13CA84-6E9E-B636-4F67-ECB6F107A111}"/>
              </a:ext>
            </a:extLst>
          </p:cNvPr>
          <p:cNvSpPr/>
          <p:nvPr/>
        </p:nvSpPr>
        <p:spPr>
          <a:xfrm>
            <a:off x="1773436" y="2443956"/>
            <a:ext cx="1035050" cy="685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sz="1050"/>
              <a:t>PIN 25.2V</a:t>
            </a:r>
            <a:endParaRPr lang="en-US" sz="1050"/>
          </a:p>
        </p:txBody>
      </p:sp>
      <p:sp>
        <p:nvSpPr>
          <p:cNvPr id="7" name="Arrow: Right 6">
            <a:extLst>
              <a:ext uri="{FF2B5EF4-FFF2-40B4-BE49-F238E27FC236}">
                <a16:creationId xmlns:a16="http://schemas.microsoft.com/office/drawing/2014/main" id="{052AA8F2-5D8C-4795-193B-21DD2754AF8B}"/>
              </a:ext>
            </a:extLst>
          </p:cNvPr>
          <p:cNvSpPr/>
          <p:nvPr/>
        </p:nvSpPr>
        <p:spPr>
          <a:xfrm>
            <a:off x="2808486" y="2605119"/>
            <a:ext cx="800101" cy="36347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8" name="Rectangle: Rounded Corners 7">
            <a:extLst>
              <a:ext uri="{FF2B5EF4-FFF2-40B4-BE49-F238E27FC236}">
                <a16:creationId xmlns:a16="http://schemas.microsoft.com/office/drawing/2014/main" id="{77025E0E-E6AA-9945-E9E1-AAA389F078BC}"/>
              </a:ext>
            </a:extLst>
          </p:cNvPr>
          <p:cNvSpPr/>
          <p:nvPr/>
        </p:nvSpPr>
        <p:spPr>
          <a:xfrm>
            <a:off x="1249561" y="3938618"/>
            <a:ext cx="1835151" cy="889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sz="1050"/>
              <a:t>Mạch điều khiển động cơ quạt</a:t>
            </a:r>
            <a:endParaRPr lang="en-US" sz="1050"/>
          </a:p>
        </p:txBody>
      </p:sp>
      <p:sp>
        <p:nvSpPr>
          <p:cNvPr id="12" name="Rectangle: Rounded Corners 11">
            <a:extLst>
              <a:ext uri="{FF2B5EF4-FFF2-40B4-BE49-F238E27FC236}">
                <a16:creationId xmlns:a16="http://schemas.microsoft.com/office/drawing/2014/main" id="{9A6CE2C2-1E0E-F128-E680-3C7B5F825FE1}"/>
              </a:ext>
            </a:extLst>
          </p:cNvPr>
          <p:cNvSpPr/>
          <p:nvPr/>
        </p:nvSpPr>
        <p:spPr>
          <a:xfrm>
            <a:off x="6628012" y="3938619"/>
            <a:ext cx="1435100" cy="889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sz="1050"/>
              <a:t>Mạch điều khiển hệ thống</a:t>
            </a:r>
            <a:endParaRPr lang="en-US" sz="1050"/>
          </a:p>
        </p:txBody>
      </p:sp>
      <p:sp>
        <p:nvSpPr>
          <p:cNvPr id="13" name="Arrow: Right 12">
            <a:extLst>
              <a:ext uri="{FF2B5EF4-FFF2-40B4-BE49-F238E27FC236}">
                <a16:creationId xmlns:a16="http://schemas.microsoft.com/office/drawing/2014/main" id="{B6A5FD8E-248D-1865-7DFE-059361E378A6}"/>
              </a:ext>
            </a:extLst>
          </p:cNvPr>
          <p:cNvSpPr/>
          <p:nvPr/>
        </p:nvSpPr>
        <p:spPr>
          <a:xfrm rot="5400000">
            <a:off x="6983612" y="3394931"/>
            <a:ext cx="723900" cy="36347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14" name="Rectangle: Rounded Corners 13">
            <a:extLst>
              <a:ext uri="{FF2B5EF4-FFF2-40B4-BE49-F238E27FC236}">
                <a16:creationId xmlns:a16="http://schemas.microsoft.com/office/drawing/2014/main" id="{58F58FD0-B02B-EB5F-990C-E4E9C337108F}"/>
              </a:ext>
            </a:extLst>
          </p:cNvPr>
          <p:cNvSpPr/>
          <p:nvPr/>
        </p:nvSpPr>
        <p:spPr>
          <a:xfrm>
            <a:off x="3808612" y="3938619"/>
            <a:ext cx="1435100" cy="889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vi-VN" sz="1050"/>
              <a:t>Mạch điều khiển động cơ di chuyển</a:t>
            </a:r>
            <a:endParaRPr lang="en-US" sz="1050"/>
          </a:p>
        </p:txBody>
      </p:sp>
      <p:sp>
        <p:nvSpPr>
          <p:cNvPr id="15" name="Arrow: Right 14">
            <a:extLst>
              <a:ext uri="{FF2B5EF4-FFF2-40B4-BE49-F238E27FC236}">
                <a16:creationId xmlns:a16="http://schemas.microsoft.com/office/drawing/2014/main" id="{4C41D45D-AD83-646D-91A0-73EF2A60586C}"/>
              </a:ext>
            </a:extLst>
          </p:cNvPr>
          <p:cNvSpPr/>
          <p:nvPr/>
        </p:nvSpPr>
        <p:spPr>
          <a:xfrm rot="5400000">
            <a:off x="4164212" y="3394931"/>
            <a:ext cx="723900" cy="36347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16" name="Arrow: Right 15">
            <a:extLst>
              <a:ext uri="{FF2B5EF4-FFF2-40B4-BE49-F238E27FC236}">
                <a16:creationId xmlns:a16="http://schemas.microsoft.com/office/drawing/2014/main" id="{F7A0283F-C1AE-A6D2-2B5F-25324F4949DC}"/>
              </a:ext>
            </a:extLst>
          </p:cNvPr>
          <p:cNvSpPr/>
          <p:nvPr/>
        </p:nvSpPr>
        <p:spPr>
          <a:xfrm rot="5400000">
            <a:off x="1838143" y="3352450"/>
            <a:ext cx="808862" cy="36347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A3AA5B71-ADAD-33D8-737B-8B31215A1441}"/>
              </a:ext>
            </a:extLst>
          </p:cNvPr>
          <p:cNvSpPr txBox="1"/>
          <p:nvPr/>
        </p:nvSpPr>
        <p:spPr>
          <a:xfrm>
            <a:off x="940792" y="3317990"/>
            <a:ext cx="1039067" cy="253916"/>
          </a:xfrm>
          <a:prstGeom prst="rect">
            <a:avLst/>
          </a:prstGeom>
          <a:noFill/>
        </p:spPr>
        <p:txBody>
          <a:bodyPr wrap="none" rtlCol="0">
            <a:spAutoFit/>
          </a:bodyPr>
          <a:lstStyle/>
          <a:p>
            <a:r>
              <a:rPr lang="vi-VN" sz="1050"/>
              <a:t>25.2V/ 100mA</a:t>
            </a:r>
            <a:endParaRPr lang="en-US" sz="1050"/>
          </a:p>
        </p:txBody>
      </p:sp>
      <p:sp>
        <p:nvSpPr>
          <p:cNvPr id="18" name="TextBox 17">
            <a:extLst>
              <a:ext uri="{FF2B5EF4-FFF2-40B4-BE49-F238E27FC236}">
                <a16:creationId xmlns:a16="http://schemas.microsoft.com/office/drawing/2014/main" id="{88CB546C-4E8B-C304-BAD8-85BF24D3C1FB}"/>
              </a:ext>
            </a:extLst>
          </p:cNvPr>
          <p:cNvSpPr txBox="1"/>
          <p:nvPr/>
        </p:nvSpPr>
        <p:spPr>
          <a:xfrm>
            <a:off x="3446672" y="3317990"/>
            <a:ext cx="776175" cy="253916"/>
          </a:xfrm>
          <a:prstGeom prst="rect">
            <a:avLst/>
          </a:prstGeom>
          <a:noFill/>
        </p:spPr>
        <p:txBody>
          <a:bodyPr wrap="none" rtlCol="0">
            <a:spAutoFit/>
          </a:bodyPr>
          <a:lstStyle/>
          <a:p>
            <a:r>
              <a:rPr lang="vi-VN" sz="1050"/>
              <a:t>12V/ 2.6A</a:t>
            </a:r>
            <a:endParaRPr lang="en-US" sz="1050"/>
          </a:p>
        </p:txBody>
      </p:sp>
      <p:sp>
        <p:nvSpPr>
          <p:cNvPr id="19" name="TextBox 18">
            <a:extLst>
              <a:ext uri="{FF2B5EF4-FFF2-40B4-BE49-F238E27FC236}">
                <a16:creationId xmlns:a16="http://schemas.microsoft.com/office/drawing/2014/main" id="{152FD4BD-FD50-211E-0FC4-332689AFB301}"/>
              </a:ext>
            </a:extLst>
          </p:cNvPr>
          <p:cNvSpPr txBox="1"/>
          <p:nvPr/>
        </p:nvSpPr>
        <p:spPr>
          <a:xfrm>
            <a:off x="6330937" y="3317990"/>
            <a:ext cx="851515" cy="253916"/>
          </a:xfrm>
          <a:prstGeom prst="rect">
            <a:avLst/>
          </a:prstGeom>
          <a:noFill/>
        </p:spPr>
        <p:txBody>
          <a:bodyPr wrap="none" rtlCol="0">
            <a:spAutoFit/>
          </a:bodyPr>
          <a:lstStyle/>
          <a:p>
            <a:r>
              <a:rPr lang="vi-VN" sz="1050"/>
              <a:t>5V/ </a:t>
            </a:r>
            <a:r>
              <a:rPr lang="en-US" sz="1050"/>
              <a:t>3</a:t>
            </a:r>
            <a:r>
              <a:rPr lang="vi-VN" sz="1050"/>
              <a:t>00mA</a:t>
            </a:r>
            <a:endParaRPr lang="en-US" sz="1050"/>
          </a:p>
        </p:txBody>
      </p:sp>
    </p:spTree>
    <p:extLst>
      <p:ext uri="{BB962C8B-B14F-4D97-AF65-F5344CB8AC3E}">
        <p14:creationId xmlns:p14="http://schemas.microsoft.com/office/powerpoint/2010/main" val="2219912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41</a:t>
            </a:fld>
            <a:endParaRPr lang="en-US" altLang="en-US" sz="900" dirty="0">
              <a:solidFill>
                <a:srgbClr val="898989"/>
              </a:solidFill>
              <a:latin typeface="Arial" panose="020B0604020202020204" pitchFamily="34" charset="0"/>
            </a:endParaRPr>
          </a:p>
        </p:txBody>
      </p:sp>
      <p:sp>
        <p:nvSpPr>
          <p:cNvPr id="4" name="Rectangle 2">
            <a:extLst>
              <a:ext uri="{FF2B5EF4-FFF2-40B4-BE49-F238E27FC236}">
                <a16:creationId xmlns:a16="http://schemas.microsoft.com/office/drawing/2014/main" id="{86D00672-41B1-9C0B-938B-BB0CE6396314}"/>
              </a:ext>
            </a:extLst>
          </p:cNvPr>
          <p:cNvSpPr>
            <a:spLocks noGrp="1" noChangeArrowheads="1"/>
          </p:cNvSpPr>
          <p:nvPr>
            <p:ph type="title"/>
          </p:nvPr>
        </p:nvSpPr>
        <p:spPr>
          <a:xfrm>
            <a:off x="1308677" y="133481"/>
            <a:ext cx="6644878"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5 Thiết kế mạch nguồn</a:t>
            </a:r>
            <a:endParaRPr lang="vi-VN" sz="3000" b="1" dirty="0">
              <a:solidFill>
                <a:srgbClr val="3376C7"/>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D10EDA8-EB9D-6105-072D-34E94DD08B32}"/>
              </a:ext>
            </a:extLst>
          </p:cNvPr>
          <p:cNvPicPr>
            <a:picLocks noChangeAspect="1"/>
          </p:cNvPicPr>
          <p:nvPr/>
        </p:nvPicPr>
        <p:blipFill>
          <a:blip r:embed="rId3"/>
          <a:stretch>
            <a:fillRect/>
          </a:stretch>
        </p:blipFill>
        <p:spPr>
          <a:xfrm>
            <a:off x="734298" y="1607428"/>
            <a:ext cx="2380889" cy="1674064"/>
          </a:xfrm>
          <a:prstGeom prst="rect">
            <a:avLst/>
          </a:prstGeom>
        </p:spPr>
      </p:pic>
      <p:pic>
        <p:nvPicPr>
          <p:cNvPr id="5" name="Picture 4">
            <a:extLst>
              <a:ext uri="{FF2B5EF4-FFF2-40B4-BE49-F238E27FC236}">
                <a16:creationId xmlns:a16="http://schemas.microsoft.com/office/drawing/2014/main" id="{A3A4B16F-2285-B8EC-8EB0-E8D0AD9A3833}"/>
              </a:ext>
            </a:extLst>
          </p:cNvPr>
          <p:cNvPicPr>
            <a:picLocks noChangeAspect="1"/>
          </p:cNvPicPr>
          <p:nvPr/>
        </p:nvPicPr>
        <p:blipFill>
          <a:blip r:embed="rId4"/>
          <a:stretch>
            <a:fillRect/>
          </a:stretch>
        </p:blipFill>
        <p:spPr>
          <a:xfrm>
            <a:off x="942716" y="4148923"/>
            <a:ext cx="1964055" cy="1801620"/>
          </a:xfrm>
          <a:prstGeom prst="rect">
            <a:avLst/>
          </a:prstGeom>
        </p:spPr>
      </p:pic>
      <p:sp>
        <p:nvSpPr>
          <p:cNvPr id="6" name="TextBox 5">
            <a:extLst>
              <a:ext uri="{FF2B5EF4-FFF2-40B4-BE49-F238E27FC236}">
                <a16:creationId xmlns:a16="http://schemas.microsoft.com/office/drawing/2014/main" id="{355091B4-4ADF-E039-3648-5A842D53DA16}"/>
              </a:ext>
            </a:extLst>
          </p:cNvPr>
          <p:cNvSpPr txBox="1"/>
          <p:nvPr/>
        </p:nvSpPr>
        <p:spPr>
          <a:xfrm>
            <a:off x="1106278" y="1168511"/>
            <a:ext cx="1800493" cy="369332"/>
          </a:xfrm>
          <a:prstGeom prst="rect">
            <a:avLst/>
          </a:prstGeom>
          <a:noFill/>
        </p:spPr>
        <p:txBody>
          <a:bodyPr wrap="none" rtlCol="0">
            <a:spAutoFit/>
          </a:bodyPr>
          <a:lstStyle/>
          <a:p>
            <a:r>
              <a:rPr lang="vi-VN" sz="1800"/>
              <a:t>TPS5430DDAR</a:t>
            </a:r>
            <a:endParaRPr lang="en-US" sz="1800"/>
          </a:p>
        </p:txBody>
      </p:sp>
      <p:sp>
        <p:nvSpPr>
          <p:cNvPr id="7" name="TextBox 6">
            <a:extLst>
              <a:ext uri="{FF2B5EF4-FFF2-40B4-BE49-F238E27FC236}">
                <a16:creationId xmlns:a16="http://schemas.microsoft.com/office/drawing/2014/main" id="{F1B18B7B-9A81-48F9-BC53-AA91DE161581}"/>
              </a:ext>
            </a:extLst>
          </p:cNvPr>
          <p:cNvSpPr txBox="1"/>
          <p:nvPr/>
        </p:nvSpPr>
        <p:spPr>
          <a:xfrm>
            <a:off x="1434864" y="3605129"/>
            <a:ext cx="979755" cy="369332"/>
          </a:xfrm>
          <a:prstGeom prst="rect">
            <a:avLst/>
          </a:prstGeom>
          <a:noFill/>
        </p:spPr>
        <p:txBody>
          <a:bodyPr wrap="none" rtlCol="0">
            <a:spAutoFit/>
          </a:bodyPr>
          <a:lstStyle/>
          <a:p>
            <a:r>
              <a:rPr lang="vi-VN" sz="1800"/>
              <a:t>XL1509</a:t>
            </a:r>
            <a:endParaRPr lang="en-US" sz="1800"/>
          </a:p>
        </p:txBody>
      </p:sp>
      <p:sp>
        <p:nvSpPr>
          <p:cNvPr id="9" name="TextBox 8">
            <a:extLst>
              <a:ext uri="{FF2B5EF4-FFF2-40B4-BE49-F238E27FC236}">
                <a16:creationId xmlns:a16="http://schemas.microsoft.com/office/drawing/2014/main" id="{0679F031-CF09-D206-E1DB-A85FCE950095}"/>
              </a:ext>
            </a:extLst>
          </p:cNvPr>
          <p:cNvSpPr txBox="1"/>
          <p:nvPr/>
        </p:nvSpPr>
        <p:spPr>
          <a:xfrm>
            <a:off x="3481824" y="1323097"/>
            <a:ext cx="3281286" cy="2351926"/>
          </a:xfrm>
          <a:prstGeom prst="rect">
            <a:avLst/>
          </a:prstGeom>
          <a:noFill/>
        </p:spPr>
        <p:txBody>
          <a:bodyPr wrap="square">
            <a:spAutoFit/>
          </a:bodyPr>
          <a:lstStyle/>
          <a:p>
            <a:pPr marL="257175" indent="-257175" fontAlgn="base">
              <a:spcBef>
                <a:spcPts val="900"/>
              </a:spcBef>
              <a:spcAft>
                <a:spcPts val="750"/>
              </a:spcAft>
              <a:buSzPts val="1200"/>
              <a:buFont typeface="Times New Roman" panose="02020603050405020304" pitchFamily="18" charset="0"/>
              <a:buChar char="-"/>
            </a:pPr>
            <a:r>
              <a:rPr lang="vi-VN">
                <a:latin typeface="Times New Roman" panose="02020603050405020304" pitchFamily="18" charset="0"/>
                <a:ea typeface="Times New Roman" panose="02020603050405020304" pitchFamily="18" charset="0"/>
                <a:cs typeface="Times New Roman" panose="02020603050405020304" pitchFamily="18" charset="0"/>
              </a:rPr>
              <a:t>Thông số kỹ thuật TPS5403DDAR</a:t>
            </a:r>
            <a:endParaRPr lang="en-US" sz="105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spcBef>
                <a:spcPts val="900"/>
              </a:spcBef>
              <a:spcAft>
                <a:spcPts val="750"/>
              </a:spcAft>
              <a:buFont typeface="Symbol" panose="05050102010706020507" pitchFamily="18" charset="2"/>
              <a:buChar char=""/>
            </a:pPr>
            <a:r>
              <a:rPr lang="vi-VN" sz="1200">
                <a:latin typeface="Times New Roman" panose="02020603050405020304" pitchFamily="18" charset="0"/>
                <a:ea typeface="Calibri" panose="020F0502020204030204" pitchFamily="34" charset="0"/>
                <a:cs typeface="Times New Roman" panose="02020603050405020304" pitchFamily="18" charset="0"/>
              </a:rPr>
              <a:t>Điện áp ngõ vào: 5.5 – 36V</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spcBef>
                <a:spcPts val="900"/>
              </a:spcBef>
              <a:spcAft>
                <a:spcPts val="750"/>
              </a:spcAft>
              <a:buFont typeface="Symbol" panose="05050102010706020507" pitchFamily="18" charset="2"/>
              <a:buChar char=""/>
            </a:pPr>
            <a:r>
              <a:rPr lang="vi-VN" sz="1200">
                <a:latin typeface="Times New Roman" panose="02020603050405020304" pitchFamily="18" charset="0"/>
                <a:ea typeface="Calibri" panose="020F0502020204030204" pitchFamily="34" charset="0"/>
                <a:cs typeface="Times New Roman" panose="02020603050405020304" pitchFamily="18" charset="0"/>
              </a:rPr>
              <a:t>Điện áp ngõ ra max: 32V </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spcBef>
                <a:spcPts val="900"/>
              </a:spcBef>
              <a:spcAft>
                <a:spcPts val="750"/>
              </a:spcAft>
              <a:buFont typeface="Symbol" panose="05050102010706020507" pitchFamily="18" charset="2"/>
              <a:buChar char=""/>
            </a:pPr>
            <a:r>
              <a:rPr lang="vi-VN" sz="1200">
                <a:latin typeface="Times New Roman" panose="02020603050405020304" pitchFamily="18" charset="0"/>
                <a:ea typeface="Calibri" panose="020F0502020204030204" pitchFamily="34" charset="0"/>
                <a:cs typeface="Times New Roman" panose="02020603050405020304" pitchFamily="18" charset="0"/>
              </a:rPr>
              <a:t>Dòng điện ngõ ra: 3 - 5 A</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spcBef>
                <a:spcPts val="900"/>
              </a:spcBef>
              <a:spcAft>
                <a:spcPts val="750"/>
              </a:spcAft>
              <a:buFont typeface="Symbol" panose="05050102010706020507" pitchFamily="18" charset="2"/>
              <a:buChar char=""/>
            </a:pPr>
            <a:r>
              <a:rPr lang="vi-VN" sz="1200">
                <a:latin typeface="Times New Roman" panose="02020603050405020304" pitchFamily="18" charset="0"/>
                <a:ea typeface="Calibri" panose="020F0502020204030204" pitchFamily="34" charset="0"/>
                <a:cs typeface="Times New Roman" panose="02020603050405020304" pitchFamily="18" charset="0"/>
              </a:rPr>
              <a:t>Nhiệt độ hoạt động: -40</a:t>
            </a:r>
            <a:r>
              <a:rPr lang="vi-VN" sz="1200" baseline="30000">
                <a:latin typeface="Times New Roman" panose="02020603050405020304" pitchFamily="18" charset="0"/>
                <a:ea typeface="Calibri" panose="020F0502020204030204" pitchFamily="34" charset="0"/>
                <a:cs typeface="Times New Roman" panose="02020603050405020304" pitchFamily="18" charset="0"/>
              </a:rPr>
              <a:t>o</a:t>
            </a:r>
            <a:r>
              <a:rPr lang="vi-VN" sz="1200">
                <a:latin typeface="Times New Roman" panose="02020603050405020304" pitchFamily="18" charset="0"/>
                <a:ea typeface="Calibri" panose="020F0502020204030204" pitchFamily="34" charset="0"/>
                <a:cs typeface="Times New Roman" panose="02020603050405020304" pitchFamily="18" charset="0"/>
              </a:rPr>
              <a:t> C – 125</a:t>
            </a:r>
            <a:r>
              <a:rPr lang="vi-VN" sz="1200" baseline="30000">
                <a:latin typeface="Times New Roman" panose="02020603050405020304" pitchFamily="18" charset="0"/>
                <a:ea typeface="Calibri" panose="020F0502020204030204" pitchFamily="34" charset="0"/>
                <a:cs typeface="Times New Roman" panose="02020603050405020304" pitchFamily="18" charset="0"/>
              </a:rPr>
              <a:t>o </a:t>
            </a:r>
            <a:r>
              <a:rPr lang="vi-VN" sz="1200">
                <a:latin typeface="Times New Roman" panose="02020603050405020304" pitchFamily="18" charset="0"/>
                <a:ea typeface="Calibri" panose="020F0502020204030204" pitchFamily="34" charset="0"/>
                <a:cs typeface="Times New Roman" panose="02020603050405020304" pitchFamily="18" charset="0"/>
              </a:rPr>
              <a:t>C</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spcBef>
                <a:spcPts val="900"/>
              </a:spcBef>
              <a:spcAft>
                <a:spcPts val="750"/>
              </a:spcAft>
              <a:buFont typeface="Symbol" panose="05050102010706020507" pitchFamily="18" charset="2"/>
              <a:buChar char=""/>
            </a:pPr>
            <a:r>
              <a:rPr lang="vi-VN" sz="1200">
                <a:latin typeface="Times New Roman" panose="02020603050405020304" pitchFamily="18" charset="0"/>
                <a:ea typeface="Calibri" panose="020F0502020204030204" pitchFamily="34" charset="0"/>
                <a:cs typeface="Times New Roman" panose="02020603050405020304" pitchFamily="18" charset="0"/>
              </a:rPr>
              <a:t>V</a:t>
            </a:r>
            <a:r>
              <a:rPr lang="vi-VN" sz="1200" baseline="-25000">
                <a:latin typeface="Times New Roman" panose="02020603050405020304" pitchFamily="18" charset="0"/>
                <a:ea typeface="Calibri" panose="020F0502020204030204" pitchFamily="34" charset="0"/>
                <a:cs typeface="Times New Roman" panose="02020603050405020304" pitchFamily="18" charset="0"/>
              </a:rPr>
              <a:t>FB </a:t>
            </a:r>
            <a:r>
              <a:rPr lang="vi-VN" sz="1200">
                <a:latin typeface="Times New Roman" panose="02020603050405020304" pitchFamily="18" charset="0"/>
                <a:ea typeface="Calibri" panose="020F0502020204030204" pitchFamily="34" charset="0"/>
                <a:cs typeface="Times New Roman" panose="02020603050405020304" pitchFamily="18" charset="0"/>
              </a:rPr>
              <a:t>(Feedback Voltage) = 1.221V</a:t>
            </a:r>
            <a:endParaRPr lang="en-US" sz="120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0AE11351-E51E-3F6C-3261-BE41A6115211}"/>
              </a:ext>
            </a:extLst>
          </p:cNvPr>
          <p:cNvSpPr txBox="1"/>
          <p:nvPr/>
        </p:nvSpPr>
        <p:spPr>
          <a:xfrm>
            <a:off x="6763111" y="1323096"/>
            <a:ext cx="2380889" cy="2428870"/>
          </a:xfrm>
          <a:prstGeom prst="rect">
            <a:avLst/>
          </a:prstGeom>
          <a:noFill/>
        </p:spPr>
        <p:txBody>
          <a:bodyPr wrap="square">
            <a:spAutoFit/>
          </a:bodyPr>
          <a:lstStyle/>
          <a:p>
            <a:pPr marL="257175" indent="-257175">
              <a:spcBef>
                <a:spcPts val="900"/>
              </a:spcBef>
              <a:spcAft>
                <a:spcPts val="750"/>
              </a:spcAft>
              <a:buFont typeface="Symbol" panose="05050102010706020507" pitchFamily="18" charset="2"/>
              <a:buChar char=""/>
            </a:pPr>
            <a:r>
              <a:rPr lang="vi-VN" sz="1350">
                <a:latin typeface="Times New Roman" panose="02020603050405020304" pitchFamily="18" charset="0"/>
                <a:ea typeface="Calibri" panose="020F0502020204030204" pitchFamily="34" charset="0"/>
                <a:cs typeface="Times New Roman" panose="02020603050405020304" pitchFamily="18" charset="0"/>
              </a:rPr>
              <a:t>V</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boost to PH </a:t>
            </a:r>
            <a:r>
              <a:rPr lang="vi-VN" sz="1350">
                <a:latin typeface="Times New Roman" panose="02020603050405020304" pitchFamily="18" charset="0"/>
                <a:ea typeface="Calibri" panose="020F0502020204030204" pitchFamily="34" charset="0"/>
                <a:cs typeface="Times New Roman" panose="02020603050405020304" pitchFamily="18" charset="0"/>
              </a:rPr>
              <a:t>= -0.5 – 6 V</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spcBef>
                <a:spcPts val="900"/>
              </a:spcBef>
              <a:spcAft>
                <a:spcPts val="750"/>
              </a:spcAft>
              <a:buFont typeface="Symbol" panose="05050102010706020507" pitchFamily="18" charset="2"/>
              <a:buChar char=""/>
            </a:pPr>
            <a:r>
              <a:rPr lang="vi-VN" sz="1350">
                <a:latin typeface="Times New Roman" panose="02020603050405020304" pitchFamily="18" charset="0"/>
                <a:ea typeface="Calibri" panose="020F0502020204030204" pitchFamily="34" charset="0"/>
                <a:cs typeface="Times New Roman" panose="02020603050405020304" pitchFamily="18" charset="0"/>
              </a:rPr>
              <a:t>V </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PH-GND </a:t>
            </a:r>
            <a:r>
              <a:rPr lang="vi-VN" sz="1350">
                <a:latin typeface="Times New Roman" panose="02020603050405020304" pitchFamily="18" charset="0"/>
                <a:ea typeface="Calibri" panose="020F0502020204030204" pitchFamily="34" charset="0"/>
                <a:cs typeface="Times New Roman" panose="02020603050405020304" pitchFamily="18" charset="0"/>
              </a:rPr>
              <a:t>= -0.6 – 25 V</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spcBef>
                <a:spcPts val="900"/>
              </a:spcBef>
              <a:spcAft>
                <a:spcPts val="750"/>
              </a:spcAft>
              <a:buFont typeface="Symbol" panose="05050102010706020507" pitchFamily="18" charset="2"/>
              <a:buChar char=""/>
            </a:pPr>
            <a:r>
              <a:rPr lang="vi-VN" sz="1350">
                <a:latin typeface="Times New Roman" panose="02020603050405020304" pitchFamily="18" charset="0"/>
                <a:ea typeface="Calibri" panose="020F0502020204030204" pitchFamily="34" charset="0"/>
                <a:cs typeface="Times New Roman" panose="02020603050405020304" pitchFamily="18" charset="0"/>
              </a:rPr>
              <a:t>V</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EN </a:t>
            </a:r>
            <a:r>
              <a:rPr lang="vi-VN" sz="1350">
                <a:latin typeface="Times New Roman" panose="02020603050405020304" pitchFamily="18" charset="0"/>
                <a:ea typeface="Calibri" panose="020F0502020204030204" pitchFamily="34" charset="0"/>
                <a:cs typeface="Times New Roman" panose="02020603050405020304" pitchFamily="18" charset="0"/>
              </a:rPr>
              <a:t>= -0.3 – 7 V</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spcBef>
                <a:spcPts val="900"/>
              </a:spcBef>
              <a:spcAft>
                <a:spcPts val="750"/>
              </a:spcAft>
              <a:buFont typeface="Symbol" panose="05050102010706020507" pitchFamily="18" charset="2"/>
              <a:buChar char=""/>
            </a:pPr>
            <a:r>
              <a:rPr lang="vi-VN" sz="1350">
                <a:latin typeface="Times New Roman" panose="02020603050405020304" pitchFamily="18" charset="0"/>
                <a:ea typeface="Calibri" panose="020F0502020204030204" pitchFamily="34" charset="0"/>
                <a:cs typeface="Times New Roman" panose="02020603050405020304" pitchFamily="18" charset="0"/>
              </a:rPr>
              <a:t>V </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SENSE </a:t>
            </a:r>
            <a:r>
              <a:rPr lang="vi-VN" sz="1350">
                <a:latin typeface="Times New Roman" panose="02020603050405020304" pitchFamily="18" charset="0"/>
                <a:ea typeface="Calibri" panose="020F0502020204030204" pitchFamily="34" charset="0"/>
                <a:cs typeface="Times New Roman" panose="02020603050405020304" pitchFamily="18" charset="0"/>
              </a:rPr>
              <a:t>= -0.3 – 3 V</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spcBef>
                <a:spcPts val="900"/>
              </a:spcBef>
              <a:spcAft>
                <a:spcPts val="750"/>
              </a:spcAft>
              <a:buFont typeface="Symbol" panose="05050102010706020507" pitchFamily="18" charset="2"/>
              <a:buChar char=""/>
            </a:pPr>
            <a:r>
              <a:rPr lang="vi-VN" sz="1350">
                <a:latin typeface="Times New Roman" panose="02020603050405020304" pitchFamily="18" charset="0"/>
                <a:ea typeface="Calibri" panose="020F0502020204030204" pitchFamily="34" charset="0"/>
                <a:cs typeface="Times New Roman" panose="02020603050405020304" pitchFamily="18" charset="0"/>
              </a:rPr>
              <a:t>R </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DS(ON) </a:t>
            </a:r>
            <a:r>
              <a:rPr lang="vi-VN" sz="1350">
                <a:latin typeface="Times New Roman" panose="02020603050405020304" pitchFamily="18" charset="0"/>
                <a:ea typeface="Calibri" panose="020F0502020204030204" pitchFamily="34" charset="0"/>
                <a:cs typeface="Times New Roman" panose="02020603050405020304" pitchFamily="18" charset="0"/>
              </a:rPr>
              <a:t>= 300m Ohm</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spcBef>
                <a:spcPts val="900"/>
              </a:spcBef>
              <a:spcAft>
                <a:spcPts val="750"/>
              </a:spcAft>
              <a:buFont typeface="Symbol" panose="05050102010706020507" pitchFamily="18" charset="2"/>
              <a:buChar char=""/>
            </a:pPr>
            <a:r>
              <a:rPr lang="vi-VN" sz="1350">
                <a:latin typeface="Times New Roman" panose="02020603050405020304" pitchFamily="18" charset="0"/>
                <a:ea typeface="Calibri" panose="020F0502020204030204" pitchFamily="34" charset="0"/>
                <a:cs typeface="Times New Roman" panose="02020603050405020304" pitchFamily="18" charset="0"/>
              </a:rPr>
              <a:t>F</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 SW </a:t>
            </a:r>
            <a:r>
              <a:rPr lang="vi-VN" sz="1350">
                <a:latin typeface="Times New Roman" panose="02020603050405020304" pitchFamily="18" charset="0"/>
                <a:ea typeface="Calibri" panose="020F0502020204030204" pitchFamily="34" charset="0"/>
                <a:cs typeface="Times New Roman" panose="02020603050405020304" pitchFamily="18" charset="0"/>
              </a:rPr>
              <a:t>= 500 KHz</a:t>
            </a:r>
            <a:endParaRPr lang="en-US" sz="120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1799D18-17E0-C81E-FEA3-F6FF82786C90}"/>
              </a:ext>
            </a:extLst>
          </p:cNvPr>
          <p:cNvSpPr txBox="1"/>
          <p:nvPr/>
        </p:nvSpPr>
        <p:spPr>
          <a:xfrm>
            <a:off x="3481824" y="3838620"/>
            <a:ext cx="3281287" cy="2072362"/>
          </a:xfrm>
          <a:prstGeom prst="rect">
            <a:avLst/>
          </a:prstGeom>
          <a:noFill/>
        </p:spPr>
        <p:txBody>
          <a:bodyPr wrap="square">
            <a:spAutoFit/>
          </a:bodyPr>
          <a:lstStyle/>
          <a:p>
            <a:pPr marL="257175" indent="-257175" algn="just" fontAlgn="base">
              <a:spcBef>
                <a:spcPts val="900"/>
              </a:spcBef>
              <a:spcAft>
                <a:spcPts val="750"/>
              </a:spcAft>
              <a:buSzPts val="1200"/>
              <a:buFont typeface="Times New Roman" panose="02020603050405020304" pitchFamily="18" charset="0"/>
              <a:buChar char="-"/>
              <a:tabLst>
                <a:tab pos="861060" algn="l"/>
              </a:tabLst>
            </a:pPr>
            <a:r>
              <a:rPr lang="vi-VN" sz="1800">
                <a:latin typeface="Times New Roman" panose="02020603050405020304" pitchFamily="18" charset="0"/>
                <a:ea typeface="Times New Roman" panose="02020603050405020304" pitchFamily="18" charset="0"/>
                <a:cs typeface="Times New Roman" panose="02020603050405020304" pitchFamily="18" charset="0"/>
              </a:rPr>
              <a:t>Thông số kỹ thuật XL1509</a:t>
            </a:r>
            <a:endParaRPr lang="en-US" sz="1800">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lgn="just">
              <a:spcBef>
                <a:spcPts val="900"/>
              </a:spcBef>
              <a:spcAft>
                <a:spcPts val="750"/>
              </a:spcAft>
              <a:buFont typeface="Wingdings" panose="05000000000000000000" pitchFamily="2" charset="2"/>
              <a:buChar char=""/>
              <a:tabLst>
                <a:tab pos="861060" algn="l"/>
              </a:tabLst>
            </a:pPr>
            <a:r>
              <a:rPr lang="vi-VN" sz="1350">
                <a:latin typeface="Times New Roman" panose="02020603050405020304" pitchFamily="18" charset="0"/>
                <a:ea typeface="Calibri" panose="020F0502020204030204" pitchFamily="34" charset="0"/>
                <a:cs typeface="Times New Roman" panose="02020603050405020304" pitchFamily="18" charset="0"/>
              </a:rPr>
              <a:t>Điện áp ngõ vào :4.5 – 40 V</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spcBef>
                <a:spcPts val="900"/>
              </a:spcBef>
              <a:spcAft>
                <a:spcPts val="750"/>
              </a:spcAft>
              <a:buFont typeface="Wingdings" panose="05000000000000000000" pitchFamily="2" charset="2"/>
              <a:buChar char=""/>
              <a:tabLst>
                <a:tab pos="861060" algn="l"/>
              </a:tabLst>
            </a:pPr>
            <a:r>
              <a:rPr lang="vi-VN" sz="1350">
                <a:latin typeface="Times New Roman" panose="02020603050405020304" pitchFamily="18" charset="0"/>
                <a:ea typeface="Calibri" panose="020F0502020204030204" pitchFamily="34" charset="0"/>
                <a:cs typeface="Times New Roman" panose="02020603050405020304" pitchFamily="18" charset="0"/>
              </a:rPr>
              <a:t>Dòng điện ngõ ra: 2A</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spcBef>
                <a:spcPts val="900"/>
              </a:spcBef>
              <a:spcAft>
                <a:spcPts val="750"/>
              </a:spcAft>
              <a:buFont typeface="Wingdings" panose="05000000000000000000" pitchFamily="2" charset="2"/>
              <a:buChar char=""/>
              <a:tabLst>
                <a:tab pos="861060" algn="l"/>
              </a:tabLst>
            </a:pPr>
            <a:r>
              <a:rPr lang="vi-VN" sz="1350">
                <a:latin typeface="Times New Roman" panose="02020603050405020304" pitchFamily="18" charset="0"/>
                <a:ea typeface="Calibri" panose="020F0502020204030204" pitchFamily="34" charset="0"/>
                <a:cs typeface="Times New Roman" panose="02020603050405020304" pitchFamily="18" charset="0"/>
              </a:rPr>
              <a:t>Điện áp ngõ ra: 5V</a:t>
            </a:r>
            <a:endParaRPr lang="en-US" sz="12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spcBef>
                <a:spcPts val="900"/>
              </a:spcBef>
              <a:spcAft>
                <a:spcPts val="750"/>
              </a:spcAft>
              <a:buFont typeface="Wingdings" panose="05000000000000000000" pitchFamily="2" charset="2"/>
              <a:buChar char=""/>
              <a:tabLst>
                <a:tab pos="861060" algn="l"/>
              </a:tabLst>
            </a:pPr>
            <a:r>
              <a:rPr lang="vi-VN" sz="1350">
                <a:latin typeface="Times New Roman" panose="02020603050405020304" pitchFamily="18" charset="0"/>
                <a:ea typeface="Calibri" panose="020F0502020204030204" pitchFamily="34" charset="0"/>
                <a:cs typeface="Times New Roman" panose="02020603050405020304" pitchFamily="18" charset="0"/>
              </a:rPr>
              <a:t>Nhiệt độ hoạt động: -40</a:t>
            </a:r>
            <a:r>
              <a:rPr lang="vi-VN" sz="1350" baseline="30000">
                <a:latin typeface="Times New Roman" panose="02020603050405020304" pitchFamily="18" charset="0"/>
                <a:ea typeface="Calibri" panose="020F0502020204030204" pitchFamily="34" charset="0"/>
                <a:cs typeface="Times New Roman" panose="02020603050405020304" pitchFamily="18" charset="0"/>
              </a:rPr>
              <a:t>o</a:t>
            </a:r>
            <a:r>
              <a:rPr lang="vi-VN" sz="1350">
                <a:latin typeface="Times New Roman" panose="02020603050405020304" pitchFamily="18" charset="0"/>
                <a:ea typeface="Calibri" panose="020F0502020204030204" pitchFamily="34" charset="0"/>
                <a:cs typeface="Times New Roman" panose="02020603050405020304" pitchFamily="18" charset="0"/>
              </a:rPr>
              <a:t> C – 125</a:t>
            </a:r>
            <a:r>
              <a:rPr lang="vi-VN" sz="1350" baseline="30000">
                <a:latin typeface="Times New Roman" panose="02020603050405020304" pitchFamily="18" charset="0"/>
                <a:ea typeface="Calibri" panose="020F0502020204030204" pitchFamily="34" charset="0"/>
                <a:cs typeface="Times New Roman" panose="02020603050405020304" pitchFamily="18" charset="0"/>
              </a:rPr>
              <a:t>o </a:t>
            </a:r>
            <a:r>
              <a:rPr lang="vi-VN" sz="1350">
                <a:latin typeface="Times New Roman" panose="02020603050405020304" pitchFamily="18" charset="0"/>
                <a:ea typeface="Calibri" panose="020F0502020204030204" pitchFamily="34" charset="0"/>
                <a:cs typeface="Times New Roman" panose="02020603050405020304" pitchFamily="18" charset="0"/>
              </a:rPr>
              <a:t>C</a:t>
            </a:r>
            <a:endParaRPr lang="en-US" sz="120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2740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42</a:t>
            </a:fld>
            <a:endParaRPr lang="en-US" altLang="en-US" sz="900" dirty="0">
              <a:solidFill>
                <a:srgbClr val="898989"/>
              </a:solidFill>
              <a:latin typeface="Arial" panose="020B0604020202020204" pitchFamily="34" charset="0"/>
            </a:endParaRPr>
          </a:p>
        </p:txBody>
      </p:sp>
      <p:sp>
        <p:nvSpPr>
          <p:cNvPr id="4" name="Rectangle 2">
            <a:extLst>
              <a:ext uri="{FF2B5EF4-FFF2-40B4-BE49-F238E27FC236}">
                <a16:creationId xmlns:a16="http://schemas.microsoft.com/office/drawing/2014/main" id="{86D00672-41B1-9C0B-938B-BB0CE6396314}"/>
              </a:ext>
            </a:extLst>
          </p:cNvPr>
          <p:cNvSpPr>
            <a:spLocks noGrp="1" noChangeArrowheads="1"/>
          </p:cNvSpPr>
          <p:nvPr>
            <p:ph type="title"/>
          </p:nvPr>
        </p:nvSpPr>
        <p:spPr>
          <a:xfrm>
            <a:off x="1280388" y="231262"/>
            <a:ext cx="6644878"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5 Thiết kế mạch nguồn</a:t>
            </a:r>
            <a:endParaRPr lang="vi-VN" sz="3000" b="1" dirty="0">
              <a:solidFill>
                <a:srgbClr val="3376C7"/>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B0F253D-1CDA-3C5F-28D9-5DD170C76AEB}"/>
              </a:ext>
            </a:extLst>
          </p:cNvPr>
          <p:cNvPicPr>
            <a:picLocks noChangeAspect="1"/>
          </p:cNvPicPr>
          <p:nvPr/>
        </p:nvPicPr>
        <p:blipFill>
          <a:blip r:embed="rId3"/>
          <a:stretch>
            <a:fillRect/>
          </a:stretch>
        </p:blipFill>
        <p:spPr>
          <a:xfrm>
            <a:off x="121443" y="1671638"/>
            <a:ext cx="8962768" cy="3886200"/>
          </a:xfrm>
          <a:prstGeom prst="rect">
            <a:avLst/>
          </a:prstGeom>
        </p:spPr>
      </p:pic>
    </p:spTree>
    <p:extLst>
      <p:ext uri="{BB962C8B-B14F-4D97-AF65-F5344CB8AC3E}">
        <p14:creationId xmlns:p14="http://schemas.microsoft.com/office/powerpoint/2010/main" val="3380045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43</a:t>
            </a:fld>
            <a:endParaRPr lang="en-US" altLang="en-US" sz="900" dirty="0">
              <a:solidFill>
                <a:srgbClr val="898989"/>
              </a:solidFill>
              <a:latin typeface="Arial" panose="020B0604020202020204" pitchFamily="34" charset="0"/>
            </a:endParaRPr>
          </a:p>
        </p:txBody>
      </p:sp>
      <p:sp>
        <p:nvSpPr>
          <p:cNvPr id="4" name="Rectangle 2">
            <a:extLst>
              <a:ext uri="{FF2B5EF4-FFF2-40B4-BE49-F238E27FC236}">
                <a16:creationId xmlns:a16="http://schemas.microsoft.com/office/drawing/2014/main" id="{86D00672-41B1-9C0B-938B-BB0CE6396314}"/>
              </a:ext>
            </a:extLst>
          </p:cNvPr>
          <p:cNvSpPr>
            <a:spLocks noGrp="1" noChangeArrowheads="1"/>
          </p:cNvSpPr>
          <p:nvPr>
            <p:ph type="title"/>
          </p:nvPr>
        </p:nvSpPr>
        <p:spPr>
          <a:xfrm>
            <a:off x="1249560" y="204368"/>
            <a:ext cx="6644878"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4</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5 Thiết kế mạch nguồn</a:t>
            </a:r>
            <a:endParaRPr lang="vi-VN" sz="3000" b="1" dirty="0">
              <a:solidFill>
                <a:srgbClr val="3376C7"/>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D8E0020-8E08-0B4F-FEFC-506DD66AC6F8}"/>
              </a:ext>
            </a:extLst>
          </p:cNvPr>
          <p:cNvPicPr>
            <a:picLocks noChangeAspect="1"/>
          </p:cNvPicPr>
          <p:nvPr/>
        </p:nvPicPr>
        <p:blipFill>
          <a:blip r:embed="rId3"/>
          <a:stretch>
            <a:fillRect/>
          </a:stretch>
        </p:blipFill>
        <p:spPr>
          <a:xfrm>
            <a:off x="336667" y="1107229"/>
            <a:ext cx="8663898" cy="5088622"/>
          </a:xfrm>
          <a:prstGeom prst="rect">
            <a:avLst/>
          </a:prstGeom>
        </p:spPr>
      </p:pic>
    </p:spTree>
    <p:extLst>
      <p:ext uri="{BB962C8B-B14F-4D97-AF65-F5344CB8AC3E}">
        <p14:creationId xmlns:p14="http://schemas.microsoft.com/office/powerpoint/2010/main" val="3410740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82451" y="0"/>
            <a:ext cx="7964326" cy="878541"/>
          </a:xfrm>
        </p:spPr>
        <p:txBody>
          <a:bodyPr spcFirstLastPara="1" vert="horz" wrap="square" lIns="68580" tIns="34290" rIns="68580" bIns="34290" numCol="1" rtlCol="0" anchor="ctr" anchorCtr="0" compatLnSpc="1">
            <a:normAutofit/>
          </a:bodyPr>
          <a:lstStyle/>
          <a:p>
            <a:pPr algn="l" eaLnBrk="1" hangingPunct="1"/>
            <a:r>
              <a:rPr lang="vi-VN" sz="2400" b="1" dirty="0">
                <a:solidFill>
                  <a:srgbClr val="3376C7"/>
                </a:solidFill>
                <a:latin typeface="Arial" panose="020B0604020202020204" pitchFamily="34" charset="0"/>
                <a:cs typeface="Arial" panose="020B0604020202020204" pitchFamily="34" charset="0"/>
              </a:rPr>
              <a:t>5</a:t>
            </a:r>
            <a:r>
              <a:rPr sz="2400" b="1" dirty="0">
                <a:solidFill>
                  <a:srgbClr val="3376C7"/>
                </a:solidFill>
                <a:latin typeface="Arial" panose="020B0604020202020204" pitchFamily="34" charset="0"/>
                <a:cs typeface="Arial" panose="020B0604020202020204" pitchFamily="34" charset="0"/>
              </a:rPr>
              <a:t>.</a:t>
            </a:r>
            <a:r>
              <a:rPr lang="vi-VN" sz="2400" b="1" dirty="0">
                <a:solidFill>
                  <a:srgbClr val="3376C7"/>
                </a:solidFill>
                <a:latin typeface="Arial" panose="020B0604020202020204" pitchFamily="34" charset="0"/>
                <a:cs typeface="Arial" panose="020B0604020202020204" pitchFamily="34" charset="0"/>
              </a:rPr>
              <a:t>1</a:t>
            </a:r>
            <a:r>
              <a:rPr sz="2400" b="1" dirty="0">
                <a:solidFill>
                  <a:srgbClr val="3376C7"/>
                </a:solidFill>
                <a:latin typeface="Arial" panose="020B0604020202020204" pitchFamily="34" charset="0"/>
                <a:cs typeface="Arial" panose="020B0604020202020204" pitchFamily="34" charset="0"/>
              </a:rPr>
              <a:t> </a:t>
            </a:r>
            <a:r>
              <a:rPr lang="vi-VN" sz="2400" b="1" dirty="0">
                <a:solidFill>
                  <a:srgbClr val="3376C7"/>
                </a:solidFill>
                <a:latin typeface="Arial" panose="020B0604020202020204" pitchFamily="34" charset="0"/>
                <a:cs typeface="Arial" panose="020B0604020202020204" pitchFamily="34" charset="0"/>
              </a:rPr>
              <a:t>Sơ Đồ Phần Mềm </a:t>
            </a:r>
            <a:r>
              <a:rPr lang="vi-VN" sz="2400" b="1">
                <a:solidFill>
                  <a:srgbClr val="3376C7"/>
                </a:solidFill>
                <a:latin typeface="Arial" panose="020B0604020202020204" pitchFamily="34" charset="0"/>
                <a:cs typeface="Arial" panose="020B0604020202020204" pitchFamily="34" charset="0"/>
              </a:rPr>
              <a:t>Tổng Quát Mạch điều khiển (Rx)</a:t>
            </a:r>
            <a:endParaRPr lang="vi-VN" sz="2400" b="1" dirty="0">
              <a:solidFill>
                <a:srgbClr val="3376C7"/>
              </a:solidFill>
              <a:latin typeface="Arial" panose="020B0604020202020204" pitchFamily="34" charset="0"/>
              <a:cs typeface="Arial" panose="020B0604020202020204" pitchFamily="34" charset="0"/>
            </a:endParaRPr>
          </a:p>
        </p:txBody>
      </p:sp>
      <p:sp>
        <p:nvSpPr>
          <p:cNvPr id="16387"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44</a:t>
            </a:fld>
            <a:endParaRPr lang="en-US" altLang="en-US" sz="900" dirty="0">
              <a:solidFill>
                <a:srgbClr val="898989"/>
              </a:solidFill>
              <a:latin typeface="Arial" panose="020B0604020202020204" pitchFamily="34" charset="0"/>
            </a:endParaRPr>
          </a:p>
        </p:txBody>
      </p:sp>
      <p:pic>
        <p:nvPicPr>
          <p:cNvPr id="4" name="Picture 3">
            <a:extLst>
              <a:ext uri="{FF2B5EF4-FFF2-40B4-BE49-F238E27FC236}">
                <a16:creationId xmlns:a16="http://schemas.microsoft.com/office/drawing/2014/main" id="{D475CEC3-49BC-B7DD-471B-469DDFB39DB7}"/>
              </a:ext>
            </a:extLst>
          </p:cNvPr>
          <p:cNvPicPr>
            <a:picLocks noChangeAspect="1"/>
          </p:cNvPicPr>
          <p:nvPr/>
        </p:nvPicPr>
        <p:blipFill>
          <a:blip r:embed="rId2"/>
          <a:stretch>
            <a:fillRect/>
          </a:stretch>
        </p:blipFill>
        <p:spPr>
          <a:xfrm>
            <a:off x="2124924" y="1099297"/>
            <a:ext cx="4894152" cy="512992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327454" y="5604"/>
            <a:ext cx="6749746" cy="900247"/>
          </a:xfrm>
        </p:spPr>
        <p:txBody>
          <a:bodyPr spcFirstLastPara="1" vert="horz" wrap="square" lIns="68580" tIns="34290" rIns="68580" bIns="34290" numCol="1" rtlCol="0" anchor="ctr" anchorCtr="0" compatLnSpc="1">
            <a:normAutofit fontScale="90000"/>
          </a:bodyPr>
          <a:lstStyle/>
          <a:p>
            <a:pPr algn="ctr" eaLnBrk="1" hangingPunct="1"/>
            <a:r>
              <a:rPr lang="vi-VN" sz="3000" b="1">
                <a:solidFill>
                  <a:srgbClr val="3376C7"/>
                </a:solidFill>
                <a:latin typeface="Arial" panose="020B0604020202020204" pitchFamily="34" charset="0"/>
                <a:cs typeface="Arial" panose="020B0604020202020204" pitchFamily="34" charset="0"/>
              </a:rPr>
              <a:t>5</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1.1</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Lưu Đồ Giải Thuật Chi Tiết (Rx)</a:t>
            </a:r>
            <a:endParaRPr lang="vi-VN" sz="3000" b="1" dirty="0">
              <a:solidFill>
                <a:srgbClr val="3376C7"/>
              </a:solidFill>
              <a:latin typeface="Arial" panose="020B0604020202020204" pitchFamily="34" charset="0"/>
              <a:cs typeface="Arial" panose="020B0604020202020204" pitchFamily="34" charset="0"/>
            </a:endParaRPr>
          </a:p>
        </p:txBody>
      </p:sp>
      <p:sp>
        <p:nvSpPr>
          <p:cNvPr id="16387"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45</a:t>
            </a:fld>
            <a:endParaRPr lang="en-US" altLang="en-US" sz="900" dirty="0">
              <a:solidFill>
                <a:srgbClr val="898989"/>
              </a:solidFill>
              <a:latin typeface="Arial" panose="020B0604020202020204" pitchFamily="34" charset="0"/>
            </a:endParaRPr>
          </a:p>
        </p:txBody>
      </p:sp>
      <p:sp>
        <p:nvSpPr>
          <p:cNvPr id="9" name="TextBox 8">
            <a:extLst>
              <a:ext uri="{FF2B5EF4-FFF2-40B4-BE49-F238E27FC236}">
                <a16:creationId xmlns:a16="http://schemas.microsoft.com/office/drawing/2014/main" id="{4CDE0FE0-69E1-75AC-586A-46CF7265CBEC}"/>
              </a:ext>
            </a:extLst>
          </p:cNvPr>
          <p:cNvSpPr txBox="1"/>
          <p:nvPr/>
        </p:nvSpPr>
        <p:spPr>
          <a:xfrm>
            <a:off x="6491847" y="1321173"/>
            <a:ext cx="2478881" cy="2554545"/>
          </a:xfrm>
          <a:prstGeom prst="rect">
            <a:avLst/>
          </a:prstGeom>
          <a:noFill/>
        </p:spPr>
        <p:txBody>
          <a:bodyPr wrap="square" rtlCol="0">
            <a:spAutoFit/>
          </a:bodyPr>
          <a:lstStyle/>
          <a:p>
            <a:pPr marL="214313" indent="-214313">
              <a:buFont typeface="Arial" panose="020B0604020202020204" pitchFamily="34" charset="0"/>
              <a:buChar char="•"/>
            </a:pPr>
            <a:r>
              <a:rPr lang="vi-VN" sz="2000"/>
              <a:t>MOVE: Truyền PWM để điều khiển tiến và lùi</a:t>
            </a:r>
          </a:p>
          <a:p>
            <a:pPr marL="214313" indent="-214313">
              <a:buFont typeface="Arial" panose="020B0604020202020204" pitchFamily="34" charset="0"/>
              <a:buChar char="•"/>
            </a:pPr>
            <a:r>
              <a:rPr lang="vi-VN" sz="2000"/>
              <a:t>TURN: điều khiển trái và phải</a:t>
            </a:r>
          </a:p>
          <a:p>
            <a:pPr marL="214313" indent="-214313">
              <a:buFont typeface="Arial" panose="020B0604020202020204" pitchFamily="34" charset="0"/>
              <a:buChar char="•"/>
            </a:pPr>
            <a:r>
              <a:rPr lang="vi-VN" sz="2000"/>
              <a:t>Sử dụng Timer1 và Timer2 để xuất xung PWM.</a:t>
            </a:r>
            <a:endParaRPr lang="en-US" sz="2000"/>
          </a:p>
        </p:txBody>
      </p:sp>
      <p:pic>
        <p:nvPicPr>
          <p:cNvPr id="12" name="Picture 11">
            <a:extLst>
              <a:ext uri="{FF2B5EF4-FFF2-40B4-BE49-F238E27FC236}">
                <a16:creationId xmlns:a16="http://schemas.microsoft.com/office/drawing/2014/main" id="{ACA0CEA4-1F9C-7027-B577-EF9690E92E33}"/>
              </a:ext>
            </a:extLst>
          </p:cNvPr>
          <p:cNvPicPr>
            <a:picLocks noChangeAspect="1"/>
          </p:cNvPicPr>
          <p:nvPr/>
        </p:nvPicPr>
        <p:blipFill>
          <a:blip r:embed="rId2"/>
          <a:stretch>
            <a:fillRect/>
          </a:stretch>
        </p:blipFill>
        <p:spPr>
          <a:xfrm>
            <a:off x="10517" y="1063438"/>
            <a:ext cx="6481330" cy="5143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428053" y="47263"/>
            <a:ext cx="6502382" cy="830223"/>
          </a:xfrm>
        </p:spPr>
        <p:txBody>
          <a:bodyPr spcFirstLastPara="1" vert="horz" wrap="square" lIns="68580" tIns="34290" rIns="68580" bIns="34290" numCol="1" rtlCol="0" anchor="ctr" anchorCtr="0" compatLnSpc="1">
            <a:normAutofit fontScale="90000"/>
          </a:bodyPr>
          <a:lstStyle/>
          <a:p>
            <a:pPr algn="ctr" eaLnBrk="1" hangingPunct="1"/>
            <a:r>
              <a:rPr lang="vi-VN" sz="3000" b="1">
                <a:solidFill>
                  <a:srgbClr val="3376C7"/>
                </a:solidFill>
                <a:latin typeface="Arial" panose="020B0604020202020204" pitchFamily="34" charset="0"/>
                <a:cs typeface="Arial" panose="020B0604020202020204" pitchFamily="34" charset="0"/>
              </a:rPr>
              <a:t>5</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1.2</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Lưu Đồ Giải Thuật Chi Tiết (Rx)</a:t>
            </a:r>
            <a:endParaRPr lang="vi-VN" sz="3000" b="1" dirty="0">
              <a:solidFill>
                <a:srgbClr val="3376C7"/>
              </a:solidFill>
              <a:latin typeface="Arial" panose="020B0604020202020204" pitchFamily="34" charset="0"/>
              <a:cs typeface="Arial" panose="020B0604020202020204" pitchFamily="34" charset="0"/>
            </a:endParaRPr>
          </a:p>
        </p:txBody>
      </p:sp>
      <p:sp>
        <p:nvSpPr>
          <p:cNvPr id="16387"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46</a:t>
            </a:fld>
            <a:endParaRPr lang="en-US" altLang="en-US" sz="900" dirty="0">
              <a:solidFill>
                <a:srgbClr val="898989"/>
              </a:solidFill>
              <a:latin typeface="Arial" panose="020B0604020202020204" pitchFamily="34" charset="0"/>
            </a:endParaRPr>
          </a:p>
        </p:txBody>
      </p:sp>
      <p:pic>
        <p:nvPicPr>
          <p:cNvPr id="8" name="Picture 7">
            <a:extLst>
              <a:ext uri="{FF2B5EF4-FFF2-40B4-BE49-F238E27FC236}">
                <a16:creationId xmlns:a16="http://schemas.microsoft.com/office/drawing/2014/main" id="{BF5D252F-D44C-2DCA-4035-BB5649DD525E}"/>
              </a:ext>
            </a:extLst>
          </p:cNvPr>
          <p:cNvPicPr>
            <a:picLocks noChangeAspect="1"/>
          </p:cNvPicPr>
          <p:nvPr/>
        </p:nvPicPr>
        <p:blipFill>
          <a:blip r:embed="rId2"/>
          <a:stretch>
            <a:fillRect/>
          </a:stretch>
        </p:blipFill>
        <p:spPr>
          <a:xfrm>
            <a:off x="221900" y="1125057"/>
            <a:ext cx="2357040" cy="2418341"/>
          </a:xfrm>
          <a:prstGeom prst="rect">
            <a:avLst/>
          </a:prstGeom>
        </p:spPr>
      </p:pic>
      <p:graphicFrame>
        <p:nvGraphicFramePr>
          <p:cNvPr id="2" name="Table 1">
            <a:extLst>
              <a:ext uri="{FF2B5EF4-FFF2-40B4-BE49-F238E27FC236}">
                <a16:creationId xmlns:a16="http://schemas.microsoft.com/office/drawing/2014/main" id="{F3A88B30-2A10-0481-7645-8A2AAFCA98D1}"/>
              </a:ext>
            </a:extLst>
          </p:cNvPr>
          <p:cNvGraphicFramePr>
            <a:graphicFrameLocks noGrp="1"/>
          </p:cNvGraphicFramePr>
          <p:nvPr/>
        </p:nvGraphicFramePr>
        <p:xfrm>
          <a:off x="217909" y="4268510"/>
          <a:ext cx="3974680" cy="278130"/>
        </p:xfrm>
        <a:graphic>
          <a:graphicData uri="http://schemas.openxmlformats.org/drawingml/2006/table">
            <a:tbl>
              <a:tblPr firstRow="1" bandRow="1">
                <a:tableStyleId>{5C22544A-7EE6-4342-B048-85BDC9FD1C3A}</a:tableStyleId>
              </a:tblPr>
              <a:tblGrid>
                <a:gridCol w="608862">
                  <a:extLst>
                    <a:ext uri="{9D8B030D-6E8A-4147-A177-3AD203B41FA5}">
                      <a16:colId xmlns:a16="http://schemas.microsoft.com/office/drawing/2014/main" val="416114732"/>
                    </a:ext>
                  </a:extLst>
                </a:gridCol>
                <a:gridCol w="162560">
                  <a:extLst>
                    <a:ext uri="{9D8B030D-6E8A-4147-A177-3AD203B41FA5}">
                      <a16:colId xmlns:a16="http://schemas.microsoft.com/office/drawing/2014/main" val="2500299624"/>
                    </a:ext>
                  </a:extLst>
                </a:gridCol>
                <a:gridCol w="811530">
                  <a:extLst>
                    <a:ext uri="{9D8B030D-6E8A-4147-A177-3AD203B41FA5}">
                      <a16:colId xmlns:a16="http://schemas.microsoft.com/office/drawing/2014/main" val="1321319846"/>
                    </a:ext>
                  </a:extLst>
                </a:gridCol>
                <a:gridCol w="331470">
                  <a:extLst>
                    <a:ext uri="{9D8B030D-6E8A-4147-A177-3AD203B41FA5}">
                      <a16:colId xmlns:a16="http://schemas.microsoft.com/office/drawing/2014/main" val="3454914510"/>
                    </a:ext>
                  </a:extLst>
                </a:gridCol>
                <a:gridCol w="697230">
                  <a:extLst>
                    <a:ext uri="{9D8B030D-6E8A-4147-A177-3AD203B41FA5}">
                      <a16:colId xmlns:a16="http://schemas.microsoft.com/office/drawing/2014/main" val="1605854323"/>
                    </a:ext>
                  </a:extLst>
                </a:gridCol>
                <a:gridCol w="211455">
                  <a:extLst>
                    <a:ext uri="{9D8B030D-6E8A-4147-A177-3AD203B41FA5}">
                      <a16:colId xmlns:a16="http://schemas.microsoft.com/office/drawing/2014/main" val="2370998329"/>
                    </a:ext>
                  </a:extLst>
                </a:gridCol>
                <a:gridCol w="1151573">
                  <a:extLst>
                    <a:ext uri="{9D8B030D-6E8A-4147-A177-3AD203B41FA5}">
                      <a16:colId xmlns:a16="http://schemas.microsoft.com/office/drawing/2014/main" val="117823699"/>
                    </a:ext>
                  </a:extLst>
                </a:gridCol>
              </a:tblGrid>
              <a:tr h="278130">
                <a:tc>
                  <a:txBody>
                    <a:bodyPr/>
                    <a:lstStyle/>
                    <a:p>
                      <a:pPr algn="ctr"/>
                      <a:r>
                        <a:rPr lang="vi-VN" sz="1100"/>
                        <a:t>roll</a:t>
                      </a:r>
                      <a:endParaRPr lang="en-US" sz="1100"/>
                    </a:p>
                  </a:txBody>
                  <a:tcPr marL="68580" marR="68580" marT="34290" marB="34290"/>
                </a:tc>
                <a:tc>
                  <a:txBody>
                    <a:bodyPr/>
                    <a:lstStyle/>
                    <a:p>
                      <a:pPr algn="ctr"/>
                      <a:r>
                        <a:rPr lang="vi-VN" sz="1100"/>
                        <a:t>,</a:t>
                      </a:r>
                      <a:endParaRPr lang="en-US" sz="1100"/>
                    </a:p>
                  </a:txBody>
                  <a:tcPr marL="68580" marR="68580" marT="34290" marB="34290"/>
                </a:tc>
                <a:tc>
                  <a:txBody>
                    <a:bodyPr/>
                    <a:lstStyle/>
                    <a:p>
                      <a:pPr algn="ctr"/>
                      <a:r>
                        <a:rPr lang="vi-VN" sz="1100"/>
                        <a:t>pitch</a:t>
                      </a:r>
                      <a:endParaRPr lang="en-US" sz="1100"/>
                    </a:p>
                  </a:txBody>
                  <a:tcPr marL="68580" marR="68580" marT="34290" marB="34290"/>
                </a:tc>
                <a:tc>
                  <a:txBody>
                    <a:bodyPr/>
                    <a:lstStyle/>
                    <a:p>
                      <a:pPr algn="ctr"/>
                      <a:r>
                        <a:rPr lang="vi-VN" sz="1100"/>
                        <a:t>,</a:t>
                      </a:r>
                      <a:endParaRPr lang="en-US" sz="1100"/>
                    </a:p>
                  </a:txBody>
                  <a:tcPr marL="68580" marR="68580" marT="34290" marB="34290"/>
                </a:tc>
                <a:tc>
                  <a:txBody>
                    <a:bodyPr/>
                    <a:lstStyle/>
                    <a:p>
                      <a:pPr algn="ctr"/>
                      <a:r>
                        <a:rPr lang="vi-VN" sz="1100"/>
                        <a:t>PIN</a:t>
                      </a:r>
                      <a:endParaRPr lang="en-US" sz="1100"/>
                    </a:p>
                  </a:txBody>
                  <a:tcPr marL="68580" marR="68580" marT="34290" marB="34290"/>
                </a:tc>
                <a:tc>
                  <a:txBody>
                    <a:bodyPr/>
                    <a:lstStyle/>
                    <a:p>
                      <a:pPr algn="ctr"/>
                      <a:r>
                        <a:rPr lang="vi-VN" sz="1100"/>
                        <a:t>,</a:t>
                      </a:r>
                      <a:endParaRPr lang="en-US" sz="1100"/>
                    </a:p>
                  </a:txBody>
                  <a:tcPr marL="68580" marR="68580" marT="34290" marB="34290"/>
                </a:tc>
                <a:tc>
                  <a:txBody>
                    <a:bodyPr/>
                    <a:lstStyle/>
                    <a:p>
                      <a:pPr algn="ctr"/>
                      <a:r>
                        <a:rPr lang="vi-VN" sz="1100"/>
                        <a:t>pressure</a:t>
                      </a:r>
                      <a:endParaRPr lang="en-US" sz="1100"/>
                    </a:p>
                  </a:txBody>
                  <a:tcPr marL="68580" marR="68580" marT="34290" marB="34290"/>
                </a:tc>
                <a:extLst>
                  <a:ext uri="{0D108BD9-81ED-4DB2-BD59-A6C34878D82A}">
                    <a16:rowId xmlns:a16="http://schemas.microsoft.com/office/drawing/2014/main" val="2427093460"/>
                  </a:ext>
                </a:extLst>
              </a:tr>
            </a:tbl>
          </a:graphicData>
        </a:graphic>
      </p:graphicFrame>
      <p:sp>
        <p:nvSpPr>
          <p:cNvPr id="3" name="TextBox 2">
            <a:extLst>
              <a:ext uri="{FF2B5EF4-FFF2-40B4-BE49-F238E27FC236}">
                <a16:creationId xmlns:a16="http://schemas.microsoft.com/office/drawing/2014/main" id="{0B943097-882E-9EEB-E74C-9D2975FFE4D6}"/>
              </a:ext>
            </a:extLst>
          </p:cNvPr>
          <p:cNvSpPr txBox="1"/>
          <p:nvPr/>
        </p:nvSpPr>
        <p:spPr>
          <a:xfrm>
            <a:off x="217908" y="3743048"/>
            <a:ext cx="4249881" cy="415498"/>
          </a:xfrm>
          <a:prstGeom prst="rect">
            <a:avLst/>
          </a:prstGeom>
          <a:noFill/>
        </p:spPr>
        <p:txBody>
          <a:bodyPr wrap="none" rtlCol="0">
            <a:spAutoFit/>
          </a:bodyPr>
          <a:lstStyle/>
          <a:p>
            <a:r>
              <a:rPr lang="vi-VN" sz="2100"/>
              <a:t>Khung dữ liệu cho Tx_Data Buffer</a:t>
            </a:r>
            <a:endParaRPr lang="en-US" sz="2100"/>
          </a:p>
        </p:txBody>
      </p:sp>
      <p:graphicFrame>
        <p:nvGraphicFramePr>
          <p:cNvPr id="9" name="Table 8">
            <a:extLst>
              <a:ext uri="{FF2B5EF4-FFF2-40B4-BE49-F238E27FC236}">
                <a16:creationId xmlns:a16="http://schemas.microsoft.com/office/drawing/2014/main" id="{A33A4C16-8805-AE4F-DBBF-8AE1BC9F5250}"/>
              </a:ext>
            </a:extLst>
          </p:cNvPr>
          <p:cNvGraphicFramePr>
            <a:graphicFrameLocks noGrp="1"/>
          </p:cNvGraphicFramePr>
          <p:nvPr/>
        </p:nvGraphicFramePr>
        <p:xfrm>
          <a:off x="217908" y="5071786"/>
          <a:ext cx="6207919" cy="571500"/>
        </p:xfrm>
        <a:graphic>
          <a:graphicData uri="http://schemas.openxmlformats.org/drawingml/2006/table">
            <a:tbl>
              <a:tblPr firstRow="1" bandRow="1">
                <a:tableStyleId>{5C22544A-7EE6-4342-B048-85BDC9FD1C3A}</a:tableStyleId>
              </a:tblPr>
              <a:tblGrid>
                <a:gridCol w="574718">
                  <a:extLst>
                    <a:ext uri="{9D8B030D-6E8A-4147-A177-3AD203B41FA5}">
                      <a16:colId xmlns:a16="http://schemas.microsoft.com/office/drawing/2014/main" val="3292248888"/>
                    </a:ext>
                  </a:extLst>
                </a:gridCol>
                <a:gridCol w="1494589">
                  <a:extLst>
                    <a:ext uri="{9D8B030D-6E8A-4147-A177-3AD203B41FA5}">
                      <a16:colId xmlns:a16="http://schemas.microsoft.com/office/drawing/2014/main" val="187918199"/>
                    </a:ext>
                  </a:extLst>
                </a:gridCol>
                <a:gridCol w="1034653">
                  <a:extLst>
                    <a:ext uri="{9D8B030D-6E8A-4147-A177-3AD203B41FA5}">
                      <a16:colId xmlns:a16="http://schemas.microsoft.com/office/drawing/2014/main" val="2768837429"/>
                    </a:ext>
                  </a:extLst>
                </a:gridCol>
                <a:gridCol w="1034653">
                  <a:extLst>
                    <a:ext uri="{9D8B030D-6E8A-4147-A177-3AD203B41FA5}">
                      <a16:colId xmlns:a16="http://schemas.microsoft.com/office/drawing/2014/main" val="3888674669"/>
                    </a:ext>
                  </a:extLst>
                </a:gridCol>
                <a:gridCol w="1034653">
                  <a:extLst>
                    <a:ext uri="{9D8B030D-6E8A-4147-A177-3AD203B41FA5}">
                      <a16:colId xmlns:a16="http://schemas.microsoft.com/office/drawing/2014/main" val="2769385291"/>
                    </a:ext>
                  </a:extLst>
                </a:gridCol>
                <a:gridCol w="1034653">
                  <a:extLst>
                    <a:ext uri="{9D8B030D-6E8A-4147-A177-3AD203B41FA5}">
                      <a16:colId xmlns:a16="http://schemas.microsoft.com/office/drawing/2014/main" val="505561185"/>
                    </a:ext>
                  </a:extLst>
                </a:gridCol>
              </a:tblGrid>
              <a:tr h="548640">
                <a:tc>
                  <a:txBody>
                    <a:bodyPr/>
                    <a:lstStyle/>
                    <a:p>
                      <a:pPr algn="ctr"/>
                      <a:r>
                        <a:rPr lang="vi-VN" sz="1100"/>
                        <a:t>‘0’ hoặc ‘–’</a:t>
                      </a:r>
                      <a:endParaRPr lang="en-US" sz="1100"/>
                    </a:p>
                  </a:txBody>
                  <a:tcPr marL="68580" marR="68580" marT="34290" marB="34290" anchor="ctr"/>
                </a:tc>
                <a:tc>
                  <a:txBody>
                    <a:bodyPr/>
                    <a:lstStyle/>
                    <a:p>
                      <a:pPr algn="ctr"/>
                      <a:r>
                        <a:rPr lang="vi-VN" sz="1100"/>
                        <a:t>‘roll_value’ hoặc ‘0’ hoặc ‘-’</a:t>
                      </a:r>
                      <a:endParaRPr lang="en-US" sz="1100"/>
                    </a:p>
                  </a:txBody>
                  <a:tcPr marL="68580" marR="68580" marT="34290" marB="34290" anchor="ctr"/>
                </a:tc>
                <a:tc>
                  <a:txBody>
                    <a:bodyPr/>
                    <a:lstStyle/>
                    <a:p>
                      <a:pPr algn="ctr"/>
                      <a:r>
                        <a:rPr lang="vi-VN" sz="1100"/>
                        <a:t>‘roll_value’</a:t>
                      </a:r>
                      <a:endParaRPr lang="en-US" sz="1100"/>
                    </a:p>
                  </a:txBody>
                  <a:tcPr marL="68580" marR="68580" marT="34290" marB="34290" anchor="ctr"/>
                </a:tc>
                <a:tc>
                  <a:txBody>
                    <a:bodyPr/>
                    <a:lstStyle/>
                    <a:p>
                      <a:pPr algn="ctr"/>
                      <a:r>
                        <a:rPr lang="vi-VN" sz="1100"/>
                        <a:t>‘roll_value’</a:t>
                      </a:r>
                      <a:endParaRPr lang="en-US" sz="1100"/>
                    </a:p>
                  </a:txBody>
                  <a:tcPr marL="68580" marR="68580" marT="34290" marB="34290" anchor="ctr"/>
                </a:tc>
                <a:tc>
                  <a:txBody>
                    <a:bodyPr/>
                    <a:lstStyle/>
                    <a:p>
                      <a:pPr algn="ctr"/>
                      <a:r>
                        <a:rPr lang="vi-VN" sz="1100"/>
                        <a:t>‘.’</a:t>
                      </a:r>
                      <a:endParaRPr lang="en-US" sz="1100"/>
                    </a:p>
                  </a:txBody>
                  <a:tcPr marL="68580" marR="68580" marT="34290" marB="34290" anchor="ctr"/>
                </a:tc>
                <a:tc>
                  <a:txBody>
                    <a:bodyPr/>
                    <a:lstStyle/>
                    <a:p>
                      <a:pPr algn="ctr"/>
                      <a:r>
                        <a:rPr lang="vi-VN" sz="1100"/>
                        <a:t>‘roll_value’</a:t>
                      </a:r>
                      <a:endParaRPr lang="en-US" sz="1100"/>
                    </a:p>
                  </a:txBody>
                  <a:tcPr marL="68580" marR="68580" marT="34290" marB="34290" anchor="ctr"/>
                </a:tc>
                <a:extLst>
                  <a:ext uri="{0D108BD9-81ED-4DB2-BD59-A6C34878D82A}">
                    <a16:rowId xmlns:a16="http://schemas.microsoft.com/office/drawing/2014/main" val="694486118"/>
                  </a:ext>
                </a:extLst>
              </a:tr>
            </a:tbl>
          </a:graphicData>
        </a:graphic>
      </p:graphicFrame>
      <p:sp>
        <p:nvSpPr>
          <p:cNvPr id="15" name="TextBox 14">
            <a:extLst>
              <a:ext uri="{FF2B5EF4-FFF2-40B4-BE49-F238E27FC236}">
                <a16:creationId xmlns:a16="http://schemas.microsoft.com/office/drawing/2014/main" id="{E0F19F79-87D8-DADB-466E-3E2320446D93}"/>
              </a:ext>
            </a:extLst>
          </p:cNvPr>
          <p:cNvSpPr txBox="1"/>
          <p:nvPr/>
        </p:nvSpPr>
        <p:spPr>
          <a:xfrm>
            <a:off x="2793429" y="1005490"/>
            <a:ext cx="6279134" cy="738664"/>
          </a:xfrm>
          <a:prstGeom prst="rect">
            <a:avLst/>
          </a:prstGeom>
          <a:noFill/>
        </p:spPr>
        <p:txBody>
          <a:bodyPr wrap="square" rtlCol="0">
            <a:spAutoFit/>
          </a:bodyPr>
          <a:lstStyle/>
          <a:p>
            <a:r>
              <a:rPr lang="vi-VN" sz="2100"/>
              <a:t>Khung nhận dữ liệu cho Rx_Data: sẽ có một mảng có kích cỡ 15 phần tử để lưu trữ</a:t>
            </a:r>
          </a:p>
        </p:txBody>
      </p:sp>
      <p:graphicFrame>
        <p:nvGraphicFramePr>
          <p:cNvPr id="17" name="Table 16">
            <a:extLst>
              <a:ext uri="{FF2B5EF4-FFF2-40B4-BE49-F238E27FC236}">
                <a16:creationId xmlns:a16="http://schemas.microsoft.com/office/drawing/2014/main" id="{47C6A634-FDF9-683F-09E3-05DD4D20A257}"/>
              </a:ext>
            </a:extLst>
          </p:cNvPr>
          <p:cNvGraphicFramePr>
            <a:graphicFrameLocks noGrp="1"/>
          </p:cNvGraphicFramePr>
          <p:nvPr/>
        </p:nvGraphicFramePr>
        <p:xfrm>
          <a:off x="2793428" y="2054549"/>
          <a:ext cx="3771633" cy="403860"/>
        </p:xfrm>
        <a:graphic>
          <a:graphicData uri="http://schemas.openxmlformats.org/drawingml/2006/table">
            <a:tbl>
              <a:tblPr firstRow="1" bandRow="1">
                <a:tableStyleId>{5C22544A-7EE6-4342-B048-85BDC9FD1C3A}</a:tableStyleId>
              </a:tblPr>
              <a:tblGrid>
                <a:gridCol w="1142778">
                  <a:extLst>
                    <a:ext uri="{9D8B030D-6E8A-4147-A177-3AD203B41FA5}">
                      <a16:colId xmlns:a16="http://schemas.microsoft.com/office/drawing/2014/main" val="3292248888"/>
                    </a:ext>
                  </a:extLst>
                </a:gridCol>
                <a:gridCol w="1371644">
                  <a:extLst>
                    <a:ext uri="{9D8B030D-6E8A-4147-A177-3AD203B41FA5}">
                      <a16:colId xmlns:a16="http://schemas.microsoft.com/office/drawing/2014/main" val="187918199"/>
                    </a:ext>
                  </a:extLst>
                </a:gridCol>
                <a:gridCol w="1257211">
                  <a:extLst>
                    <a:ext uri="{9D8B030D-6E8A-4147-A177-3AD203B41FA5}">
                      <a16:colId xmlns:a16="http://schemas.microsoft.com/office/drawing/2014/main" val="2768837429"/>
                    </a:ext>
                  </a:extLst>
                </a:gridCol>
              </a:tblGrid>
              <a:tr h="388620">
                <a:tc>
                  <a:txBody>
                    <a:bodyPr/>
                    <a:lstStyle/>
                    <a:p>
                      <a:pPr algn="ctr"/>
                      <a:r>
                        <a:rPr lang="vi-VN" sz="1100"/>
                        <a:t>Joystick_x value</a:t>
                      </a:r>
                      <a:endParaRPr lang="en-US" sz="110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100"/>
                        <a:t>Joystick_x value</a:t>
                      </a:r>
                      <a:endParaRPr lang="en-US" sz="110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100"/>
                        <a:t>Joystick_x value</a:t>
                      </a:r>
                      <a:endParaRPr lang="en-US" sz="1100"/>
                    </a:p>
                  </a:txBody>
                  <a:tcPr marL="68580" marR="68580" marT="34290" marB="34290" anchor="ctr"/>
                </a:tc>
                <a:extLst>
                  <a:ext uri="{0D108BD9-81ED-4DB2-BD59-A6C34878D82A}">
                    <a16:rowId xmlns:a16="http://schemas.microsoft.com/office/drawing/2014/main" val="694486118"/>
                  </a:ext>
                </a:extLst>
              </a:tr>
            </a:tbl>
          </a:graphicData>
        </a:graphic>
      </p:graphicFrame>
      <p:sp>
        <p:nvSpPr>
          <p:cNvPr id="21" name="Left Brace 20">
            <a:extLst>
              <a:ext uri="{FF2B5EF4-FFF2-40B4-BE49-F238E27FC236}">
                <a16:creationId xmlns:a16="http://schemas.microsoft.com/office/drawing/2014/main" id="{1BBCB83E-4753-DEB3-110B-8596E18AE5A1}"/>
              </a:ext>
            </a:extLst>
          </p:cNvPr>
          <p:cNvSpPr/>
          <p:nvPr/>
        </p:nvSpPr>
        <p:spPr>
          <a:xfrm rot="16200000">
            <a:off x="4582916" y="752112"/>
            <a:ext cx="192660" cy="37716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2" name="Rectangle: Rounded Corners 21">
            <a:extLst>
              <a:ext uri="{FF2B5EF4-FFF2-40B4-BE49-F238E27FC236}">
                <a16:creationId xmlns:a16="http://schemas.microsoft.com/office/drawing/2014/main" id="{AAD77E6E-61AA-D09F-36D8-DFADB2623AE6}"/>
              </a:ext>
            </a:extLst>
          </p:cNvPr>
          <p:cNvSpPr/>
          <p:nvPr/>
        </p:nvSpPr>
        <p:spPr>
          <a:xfrm>
            <a:off x="3989917" y="2729859"/>
            <a:ext cx="1378655" cy="685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50"/>
              <a:t>StrtoInt</a:t>
            </a:r>
            <a:endParaRPr lang="en-US" sz="1050"/>
          </a:p>
        </p:txBody>
      </p:sp>
      <p:cxnSp>
        <p:nvCxnSpPr>
          <p:cNvPr id="24" name="Straight Arrow Connector 23">
            <a:extLst>
              <a:ext uri="{FF2B5EF4-FFF2-40B4-BE49-F238E27FC236}">
                <a16:creationId xmlns:a16="http://schemas.microsoft.com/office/drawing/2014/main" id="{C306A528-D03F-18E7-03AC-2F7695A8E9DE}"/>
              </a:ext>
            </a:extLst>
          </p:cNvPr>
          <p:cNvCxnSpPr>
            <a:cxnSpLocks/>
            <a:stCxn id="22" idx="3"/>
          </p:cNvCxnSpPr>
          <p:nvPr/>
        </p:nvCxnSpPr>
        <p:spPr>
          <a:xfrm>
            <a:off x="5368572" y="3072759"/>
            <a:ext cx="7797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B614A9A-D98A-2387-05EA-5AC325AEBE55}"/>
              </a:ext>
            </a:extLst>
          </p:cNvPr>
          <p:cNvSpPr txBox="1"/>
          <p:nvPr/>
        </p:nvSpPr>
        <p:spPr>
          <a:xfrm>
            <a:off x="6148326" y="2830385"/>
            <a:ext cx="2377574" cy="507831"/>
          </a:xfrm>
          <a:prstGeom prst="rect">
            <a:avLst/>
          </a:prstGeom>
          <a:noFill/>
        </p:spPr>
        <p:txBody>
          <a:bodyPr wrap="none" rtlCol="0">
            <a:spAutoFit/>
          </a:bodyPr>
          <a:lstStyle/>
          <a:p>
            <a:r>
              <a:rPr lang="vi-VN" sz="2700"/>
              <a:t>Speed_joy1_x</a:t>
            </a:r>
            <a:endParaRPr lang="en-US" sz="2700"/>
          </a:p>
        </p:txBody>
      </p:sp>
      <p:sp>
        <p:nvSpPr>
          <p:cNvPr id="4" name="Left Brace 3">
            <a:extLst>
              <a:ext uri="{FF2B5EF4-FFF2-40B4-BE49-F238E27FC236}">
                <a16:creationId xmlns:a16="http://schemas.microsoft.com/office/drawing/2014/main" id="{260C963F-ABE5-8B83-E0B7-AF2BC9A17758}"/>
              </a:ext>
            </a:extLst>
          </p:cNvPr>
          <p:cNvSpPr/>
          <p:nvPr/>
        </p:nvSpPr>
        <p:spPr>
          <a:xfrm rot="5400000">
            <a:off x="3230720" y="1876545"/>
            <a:ext cx="186802" cy="62034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a:endParaRPr>
          </a:p>
        </p:txBody>
      </p:sp>
      <p:cxnSp>
        <p:nvCxnSpPr>
          <p:cNvPr id="5" name="Connector: Elbow 4">
            <a:extLst>
              <a:ext uri="{FF2B5EF4-FFF2-40B4-BE49-F238E27FC236}">
                <a16:creationId xmlns:a16="http://schemas.microsoft.com/office/drawing/2014/main" id="{F6D1E269-1832-DD5A-3638-63FE4A16D36A}"/>
              </a:ext>
            </a:extLst>
          </p:cNvPr>
          <p:cNvCxnSpPr>
            <a:cxnSpLocks/>
            <a:endCxn id="4" idx="1"/>
          </p:cNvCxnSpPr>
          <p:nvPr/>
        </p:nvCxnSpPr>
        <p:spPr>
          <a:xfrm>
            <a:off x="502444" y="4526756"/>
            <a:ext cx="2821677" cy="358094"/>
          </a:xfrm>
          <a:prstGeom prst="bentConnector4">
            <a:avLst>
              <a:gd name="adj1" fmla="val 45"/>
              <a:gd name="adj2" fmla="val 4547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180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78134" y="0"/>
            <a:ext cx="8165866" cy="903615"/>
          </a:xfrm>
        </p:spPr>
        <p:txBody>
          <a:bodyPr spcFirstLastPara="1" vert="horz" wrap="square" lIns="68580" tIns="34290" rIns="68580" bIns="34290" numCol="1" rtlCol="0" anchor="ctr" anchorCtr="0" compatLnSpc="1">
            <a:normAutofit/>
          </a:bodyPr>
          <a:lstStyle/>
          <a:p>
            <a:pPr algn="l" eaLnBrk="1" hangingPunct="1"/>
            <a:r>
              <a:rPr lang="vi-VN" sz="2400" b="1">
                <a:solidFill>
                  <a:srgbClr val="3376C7"/>
                </a:solidFill>
                <a:latin typeface="Arial" panose="020B0604020202020204" pitchFamily="34" charset="0"/>
                <a:cs typeface="Arial" panose="020B0604020202020204" pitchFamily="34" charset="0"/>
              </a:rPr>
              <a:t>5</a:t>
            </a:r>
            <a:r>
              <a:rPr sz="2400" b="1">
                <a:solidFill>
                  <a:srgbClr val="3376C7"/>
                </a:solidFill>
                <a:latin typeface="Arial" panose="020B0604020202020204" pitchFamily="34" charset="0"/>
                <a:cs typeface="Arial" panose="020B0604020202020204" pitchFamily="34" charset="0"/>
              </a:rPr>
              <a:t>.</a:t>
            </a:r>
            <a:r>
              <a:rPr lang="vi-VN" sz="2400" b="1" dirty="0">
                <a:solidFill>
                  <a:srgbClr val="3376C7"/>
                </a:solidFill>
                <a:latin typeface="Arial" panose="020B0604020202020204" pitchFamily="34" charset="0"/>
                <a:cs typeface="Arial" panose="020B0604020202020204" pitchFamily="34" charset="0"/>
              </a:rPr>
              <a:t>2</a:t>
            </a:r>
            <a:r>
              <a:rPr sz="2400" b="1">
                <a:solidFill>
                  <a:srgbClr val="3376C7"/>
                </a:solidFill>
                <a:latin typeface="Arial" panose="020B0604020202020204" pitchFamily="34" charset="0"/>
                <a:cs typeface="Arial" panose="020B0604020202020204" pitchFamily="34" charset="0"/>
              </a:rPr>
              <a:t> </a:t>
            </a:r>
            <a:r>
              <a:rPr lang="vi-VN" sz="2400" b="1" dirty="0">
                <a:solidFill>
                  <a:srgbClr val="3376C7"/>
                </a:solidFill>
                <a:latin typeface="Arial" panose="020B0604020202020204" pitchFamily="34" charset="0"/>
                <a:cs typeface="Arial" panose="020B0604020202020204" pitchFamily="34" charset="0"/>
              </a:rPr>
              <a:t>Sơ Đồ Phần Mềm </a:t>
            </a:r>
            <a:r>
              <a:rPr lang="vi-VN" sz="2400" b="1">
                <a:solidFill>
                  <a:srgbClr val="3376C7"/>
                </a:solidFill>
                <a:latin typeface="Arial" panose="020B0604020202020204" pitchFamily="34" charset="0"/>
                <a:cs typeface="Arial" panose="020B0604020202020204" pitchFamily="34" charset="0"/>
              </a:rPr>
              <a:t>Tổng Quát Bộ điều khiển (Tx)</a:t>
            </a:r>
            <a:endParaRPr lang="vi-VN" sz="2400" b="1" dirty="0">
              <a:solidFill>
                <a:srgbClr val="3376C7"/>
              </a:solidFill>
              <a:latin typeface="Arial" panose="020B0604020202020204" pitchFamily="34" charset="0"/>
              <a:cs typeface="Arial" panose="020B0604020202020204" pitchFamily="34" charset="0"/>
            </a:endParaRPr>
          </a:p>
        </p:txBody>
      </p:sp>
      <p:sp>
        <p:nvSpPr>
          <p:cNvPr id="16387"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47</a:t>
            </a:fld>
            <a:endParaRPr lang="en-US" altLang="en-US" sz="900" dirty="0">
              <a:solidFill>
                <a:srgbClr val="898989"/>
              </a:solidFill>
              <a:latin typeface="Arial" panose="020B0604020202020204" pitchFamily="34" charset="0"/>
            </a:endParaRPr>
          </a:p>
        </p:txBody>
      </p:sp>
      <p:pic>
        <p:nvPicPr>
          <p:cNvPr id="19" name="Picture 18">
            <a:extLst>
              <a:ext uri="{FF2B5EF4-FFF2-40B4-BE49-F238E27FC236}">
                <a16:creationId xmlns:a16="http://schemas.microsoft.com/office/drawing/2014/main" id="{7810676A-EC44-7725-ACB3-65B3633CDB4A}"/>
              </a:ext>
            </a:extLst>
          </p:cNvPr>
          <p:cNvPicPr>
            <a:picLocks noChangeAspect="1"/>
          </p:cNvPicPr>
          <p:nvPr/>
        </p:nvPicPr>
        <p:blipFill>
          <a:blip r:embed="rId2"/>
          <a:stretch>
            <a:fillRect/>
          </a:stretch>
        </p:blipFill>
        <p:spPr>
          <a:xfrm>
            <a:off x="1780100" y="1036543"/>
            <a:ext cx="5583800" cy="5143500"/>
          </a:xfrm>
          <a:prstGeom prst="rect">
            <a:avLst/>
          </a:prstGeom>
        </p:spPr>
      </p:pic>
    </p:spTree>
    <p:extLst>
      <p:ext uri="{BB962C8B-B14F-4D97-AF65-F5344CB8AC3E}">
        <p14:creationId xmlns:p14="http://schemas.microsoft.com/office/powerpoint/2010/main" val="1005257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425365" y="131975"/>
            <a:ext cx="6479941" cy="586068"/>
          </a:xfrm>
        </p:spPr>
        <p:txBody>
          <a:bodyPr spcFirstLastPara="1" vert="horz" wrap="square" lIns="68580" tIns="34290" rIns="68580" bIns="34290" numCol="1" rtlCol="0" anchor="ctr" anchorCtr="0" compatLnSpc="1">
            <a:normAutofit fontScale="90000"/>
          </a:bodyPr>
          <a:lstStyle/>
          <a:p>
            <a:pPr algn="ctr" eaLnBrk="1" hangingPunct="1"/>
            <a:r>
              <a:rPr lang="vi-VN" sz="3000" b="1">
                <a:solidFill>
                  <a:srgbClr val="3376C7"/>
                </a:solidFill>
                <a:latin typeface="Arial" panose="020B0604020202020204" pitchFamily="34" charset="0"/>
                <a:cs typeface="Arial" panose="020B0604020202020204" pitchFamily="34" charset="0"/>
              </a:rPr>
              <a:t>5</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2.1</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Lưu Đồ Giải Thuật Chi Tiết (Tx)</a:t>
            </a:r>
            <a:endParaRPr lang="vi-VN" sz="3000" b="1" dirty="0">
              <a:solidFill>
                <a:srgbClr val="3376C7"/>
              </a:solidFill>
              <a:latin typeface="Arial" panose="020B0604020202020204" pitchFamily="34" charset="0"/>
              <a:cs typeface="Arial" panose="020B0604020202020204" pitchFamily="34" charset="0"/>
            </a:endParaRPr>
          </a:p>
        </p:txBody>
      </p:sp>
      <p:sp>
        <p:nvSpPr>
          <p:cNvPr id="16387"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48</a:t>
            </a:fld>
            <a:endParaRPr lang="en-US" altLang="en-US" sz="900" dirty="0">
              <a:solidFill>
                <a:srgbClr val="898989"/>
              </a:solidFill>
              <a:latin typeface="Arial" panose="020B0604020202020204" pitchFamily="34" charset="0"/>
            </a:endParaRPr>
          </a:p>
        </p:txBody>
      </p:sp>
      <p:pic>
        <p:nvPicPr>
          <p:cNvPr id="4" name="Picture 3">
            <a:extLst>
              <a:ext uri="{FF2B5EF4-FFF2-40B4-BE49-F238E27FC236}">
                <a16:creationId xmlns:a16="http://schemas.microsoft.com/office/drawing/2014/main" id="{06421453-4FFC-601E-99F6-D708F7FE839D}"/>
              </a:ext>
            </a:extLst>
          </p:cNvPr>
          <p:cNvPicPr>
            <a:picLocks noChangeAspect="1"/>
          </p:cNvPicPr>
          <p:nvPr/>
        </p:nvPicPr>
        <p:blipFill>
          <a:blip r:embed="rId2"/>
          <a:stretch>
            <a:fillRect/>
          </a:stretch>
        </p:blipFill>
        <p:spPr>
          <a:xfrm>
            <a:off x="4767899" y="2921635"/>
            <a:ext cx="4299109" cy="1673543"/>
          </a:xfrm>
          <a:prstGeom prst="rect">
            <a:avLst/>
          </a:prstGeom>
        </p:spPr>
      </p:pic>
      <p:pic>
        <p:nvPicPr>
          <p:cNvPr id="12" name="Picture 11">
            <a:extLst>
              <a:ext uri="{FF2B5EF4-FFF2-40B4-BE49-F238E27FC236}">
                <a16:creationId xmlns:a16="http://schemas.microsoft.com/office/drawing/2014/main" id="{6B7F7EED-2E0B-89EC-8115-0A279C89CB97}"/>
              </a:ext>
            </a:extLst>
          </p:cNvPr>
          <p:cNvPicPr>
            <a:picLocks noChangeAspect="1"/>
          </p:cNvPicPr>
          <p:nvPr/>
        </p:nvPicPr>
        <p:blipFill>
          <a:blip r:embed="rId3"/>
          <a:stretch>
            <a:fillRect/>
          </a:stretch>
        </p:blipFill>
        <p:spPr>
          <a:xfrm>
            <a:off x="4964760" y="4940574"/>
            <a:ext cx="2100556" cy="714475"/>
          </a:xfrm>
          <a:prstGeom prst="rect">
            <a:avLst/>
          </a:prstGeom>
        </p:spPr>
      </p:pic>
      <p:pic>
        <p:nvPicPr>
          <p:cNvPr id="7" name="Picture 6">
            <a:extLst>
              <a:ext uri="{FF2B5EF4-FFF2-40B4-BE49-F238E27FC236}">
                <a16:creationId xmlns:a16="http://schemas.microsoft.com/office/drawing/2014/main" id="{17586F0B-DD56-3325-FBF5-F97E7104E8B7}"/>
              </a:ext>
            </a:extLst>
          </p:cNvPr>
          <p:cNvPicPr>
            <a:picLocks noChangeAspect="1"/>
          </p:cNvPicPr>
          <p:nvPr/>
        </p:nvPicPr>
        <p:blipFill>
          <a:blip r:embed="rId4"/>
          <a:stretch>
            <a:fillRect/>
          </a:stretch>
        </p:blipFill>
        <p:spPr>
          <a:xfrm>
            <a:off x="0" y="1063439"/>
            <a:ext cx="4665336" cy="5143500"/>
          </a:xfrm>
          <a:prstGeom prst="rect">
            <a:avLst/>
          </a:prstGeom>
        </p:spPr>
      </p:pic>
    </p:spTree>
    <p:extLst>
      <p:ext uri="{BB962C8B-B14F-4D97-AF65-F5344CB8AC3E}">
        <p14:creationId xmlns:p14="http://schemas.microsoft.com/office/powerpoint/2010/main" val="2332394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485764" y="77355"/>
            <a:ext cx="7437181" cy="853123"/>
          </a:xfrm>
        </p:spPr>
        <p:txBody>
          <a:bodyPr spcFirstLastPara="1" vert="horz" wrap="square" lIns="68580" tIns="34290" rIns="68580" bIns="34290" numCol="1" rtlCol="0" anchor="ctr" anchorCtr="0" compatLnSpc="1">
            <a:normAutofit/>
          </a:bodyPr>
          <a:lstStyle/>
          <a:p>
            <a:pPr algn="ctr" eaLnBrk="1" hangingPunct="1"/>
            <a:r>
              <a:rPr lang="vi-VN" sz="3000" b="1">
                <a:solidFill>
                  <a:srgbClr val="3376C7"/>
                </a:solidFill>
                <a:latin typeface="Arial" panose="020B0604020202020204" pitchFamily="34" charset="0"/>
                <a:cs typeface="Arial" panose="020B0604020202020204" pitchFamily="34" charset="0"/>
              </a:rPr>
              <a:t>5</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2.2</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Lưu Đồ Giải Thuật Chi Tiết (Tx)</a:t>
            </a:r>
            <a:endParaRPr lang="vi-VN" sz="3000" b="1" dirty="0">
              <a:solidFill>
                <a:srgbClr val="3376C7"/>
              </a:solidFill>
              <a:latin typeface="Arial" panose="020B0604020202020204" pitchFamily="34" charset="0"/>
              <a:cs typeface="Arial" panose="020B0604020202020204" pitchFamily="34" charset="0"/>
            </a:endParaRPr>
          </a:p>
        </p:txBody>
      </p:sp>
      <p:sp>
        <p:nvSpPr>
          <p:cNvPr id="16387" name="Rectangle 71"/>
          <p:cNvSpPr txBox="1">
            <a:spLocks noGrp="1"/>
          </p:cNvSpPr>
          <p:nvPr>
            <p:ph type="sldNum" sz="quarter" idx="4"/>
          </p:nvPr>
        </p:nvSpPr>
        <p:spPr>
          <a:noFill/>
          <a:ln>
            <a:noFill/>
          </a:ln>
        </p:spPr>
        <p:txBody>
          <a:bodyPr anchor="ctr" anchorCtr="0"/>
          <a:lstStyle/>
          <a:p>
            <a:pPr algn="r" defTabSz="685800">
              <a:spcBef>
                <a:spcPct val="0"/>
              </a:spcBef>
              <a:buClrTx/>
            </a:pPr>
            <a:fld id="{9A0DB2DC-4C9A-4742-B13C-FB6460FD3503}" type="slidenum">
              <a:rPr lang="en-US" altLang="en-US" sz="900" kern="1200" dirty="0">
                <a:solidFill>
                  <a:srgbClr val="898989"/>
                </a:solidFill>
                <a:latin typeface="Arial" panose="020B0604020202020204" pitchFamily="34" charset="0"/>
                <a:ea typeface="+mn-ea"/>
                <a:cs typeface="+mn-cs"/>
              </a:rPr>
              <a:pPr algn="r" defTabSz="685800">
                <a:spcBef>
                  <a:spcPct val="0"/>
                </a:spcBef>
                <a:buClrTx/>
              </a:pPr>
              <a:t>49</a:t>
            </a:fld>
            <a:endParaRPr lang="en-US" altLang="en-US" sz="900" kern="1200" dirty="0">
              <a:solidFill>
                <a:srgbClr val="898989"/>
              </a:solidFill>
              <a:latin typeface="Arial" panose="020B0604020202020204" pitchFamily="34" charset="0"/>
              <a:ea typeface="+mn-ea"/>
              <a:cs typeface="+mn-cs"/>
            </a:endParaRPr>
          </a:p>
        </p:txBody>
      </p:sp>
      <p:graphicFrame>
        <p:nvGraphicFramePr>
          <p:cNvPr id="2" name="Table 1">
            <a:extLst>
              <a:ext uri="{FF2B5EF4-FFF2-40B4-BE49-F238E27FC236}">
                <a16:creationId xmlns:a16="http://schemas.microsoft.com/office/drawing/2014/main" id="{F3A88B30-2A10-0481-7645-8A2AAFCA98D1}"/>
              </a:ext>
            </a:extLst>
          </p:cNvPr>
          <p:cNvGraphicFramePr>
            <a:graphicFrameLocks noGrp="1"/>
          </p:cNvGraphicFramePr>
          <p:nvPr>
            <p:extLst>
              <p:ext uri="{D42A27DB-BD31-4B8C-83A1-F6EECF244321}">
                <p14:modId xmlns:p14="http://schemas.microsoft.com/office/powerpoint/2010/main" val="3301715683"/>
              </p:ext>
            </p:extLst>
          </p:nvPr>
        </p:nvGraphicFramePr>
        <p:xfrm>
          <a:off x="797862" y="4481544"/>
          <a:ext cx="7781362" cy="342900"/>
        </p:xfrm>
        <a:graphic>
          <a:graphicData uri="http://schemas.openxmlformats.org/drawingml/2006/table">
            <a:tbl>
              <a:tblPr firstRow="1" bandRow="1">
                <a:tableStyleId>{5C22544A-7EE6-4342-B048-85BDC9FD1C3A}</a:tableStyleId>
              </a:tblPr>
              <a:tblGrid>
                <a:gridCol w="1663784">
                  <a:extLst>
                    <a:ext uri="{9D8B030D-6E8A-4147-A177-3AD203B41FA5}">
                      <a16:colId xmlns:a16="http://schemas.microsoft.com/office/drawing/2014/main" val="416114732"/>
                    </a:ext>
                  </a:extLst>
                </a:gridCol>
                <a:gridCol w="1541368">
                  <a:extLst>
                    <a:ext uri="{9D8B030D-6E8A-4147-A177-3AD203B41FA5}">
                      <a16:colId xmlns:a16="http://schemas.microsoft.com/office/drawing/2014/main" val="2500299624"/>
                    </a:ext>
                  </a:extLst>
                </a:gridCol>
                <a:gridCol w="1573033">
                  <a:extLst>
                    <a:ext uri="{9D8B030D-6E8A-4147-A177-3AD203B41FA5}">
                      <a16:colId xmlns:a16="http://schemas.microsoft.com/office/drawing/2014/main" val="1321319846"/>
                    </a:ext>
                  </a:extLst>
                </a:gridCol>
                <a:gridCol w="1640541">
                  <a:extLst>
                    <a:ext uri="{9D8B030D-6E8A-4147-A177-3AD203B41FA5}">
                      <a16:colId xmlns:a16="http://schemas.microsoft.com/office/drawing/2014/main" val="3454914510"/>
                    </a:ext>
                  </a:extLst>
                </a:gridCol>
                <a:gridCol w="1362636">
                  <a:extLst>
                    <a:ext uri="{9D8B030D-6E8A-4147-A177-3AD203B41FA5}">
                      <a16:colId xmlns:a16="http://schemas.microsoft.com/office/drawing/2014/main" val="1605854323"/>
                    </a:ext>
                  </a:extLst>
                </a:gridCol>
              </a:tblGrid>
              <a:tr h="278130">
                <a:tc>
                  <a:txBody>
                    <a:bodyPr/>
                    <a:lstStyle/>
                    <a:p>
                      <a:pPr algn="ctr"/>
                      <a:r>
                        <a:rPr lang="vi-VN" sz="1800"/>
                        <a:t>Joystick1_x</a:t>
                      </a:r>
                      <a:endParaRPr lang="en-US" sz="1800"/>
                    </a:p>
                  </a:txBody>
                  <a:tcPr marL="68580" marR="68580" marT="34290" marB="34290"/>
                </a:tc>
                <a:tc>
                  <a:txBody>
                    <a:bodyPr/>
                    <a:lstStyle/>
                    <a:p>
                      <a:pPr algn="ctr"/>
                      <a:r>
                        <a:rPr lang="vi-VN" sz="1800"/>
                        <a:t>Joystick1_y</a:t>
                      </a:r>
                      <a:endParaRPr lang="en-US" sz="1800"/>
                    </a:p>
                  </a:txBody>
                  <a:tcPr marL="68580" marR="68580" marT="34290" marB="34290"/>
                </a:tc>
                <a:tc>
                  <a:txBody>
                    <a:bodyPr/>
                    <a:lstStyle/>
                    <a:p>
                      <a:pPr algn="ctr"/>
                      <a:r>
                        <a:rPr lang="vi-VN" sz="1800"/>
                        <a:t>Joystich2_x</a:t>
                      </a:r>
                      <a:endParaRPr lang="en-US" sz="1800"/>
                    </a:p>
                  </a:txBody>
                  <a:tcPr marL="68580" marR="68580" marT="34290" marB="34290"/>
                </a:tc>
                <a:tc>
                  <a:txBody>
                    <a:bodyPr/>
                    <a:lstStyle/>
                    <a:p>
                      <a:pPr algn="ctr"/>
                      <a:r>
                        <a:rPr lang="vi-VN" sz="1800"/>
                        <a:t>Joystick2_y</a:t>
                      </a:r>
                      <a:endParaRPr lang="en-US" sz="1800"/>
                    </a:p>
                  </a:txBody>
                  <a:tcPr marL="68580" marR="68580" marT="34290" marB="34290"/>
                </a:tc>
                <a:tc>
                  <a:txBody>
                    <a:bodyPr/>
                    <a:lstStyle/>
                    <a:p>
                      <a:pPr algn="ctr"/>
                      <a:r>
                        <a:rPr lang="vi-VN" sz="1800"/>
                        <a:t>Speed_fan</a:t>
                      </a:r>
                      <a:endParaRPr lang="en-US" sz="1800"/>
                    </a:p>
                  </a:txBody>
                  <a:tcPr marL="68580" marR="68580" marT="34290" marB="34290"/>
                </a:tc>
                <a:extLst>
                  <a:ext uri="{0D108BD9-81ED-4DB2-BD59-A6C34878D82A}">
                    <a16:rowId xmlns:a16="http://schemas.microsoft.com/office/drawing/2014/main" val="2427093460"/>
                  </a:ext>
                </a:extLst>
              </a:tr>
            </a:tbl>
          </a:graphicData>
        </a:graphic>
      </p:graphicFrame>
      <p:sp>
        <p:nvSpPr>
          <p:cNvPr id="3" name="TextBox 2">
            <a:extLst>
              <a:ext uri="{FF2B5EF4-FFF2-40B4-BE49-F238E27FC236}">
                <a16:creationId xmlns:a16="http://schemas.microsoft.com/office/drawing/2014/main" id="{0B943097-882E-9EEB-E74C-9D2975FFE4D6}"/>
              </a:ext>
            </a:extLst>
          </p:cNvPr>
          <p:cNvSpPr txBox="1"/>
          <p:nvPr/>
        </p:nvSpPr>
        <p:spPr>
          <a:xfrm>
            <a:off x="217909" y="3743048"/>
            <a:ext cx="4240135" cy="415498"/>
          </a:xfrm>
          <a:prstGeom prst="rect">
            <a:avLst/>
          </a:prstGeom>
          <a:noFill/>
        </p:spPr>
        <p:txBody>
          <a:bodyPr wrap="none" rtlCol="0">
            <a:spAutoFit/>
          </a:bodyPr>
          <a:lstStyle/>
          <a:p>
            <a:pPr defTabSz="685800">
              <a:buClrTx/>
            </a:pPr>
            <a:r>
              <a:rPr lang="vi-VN" sz="2100" kern="1200">
                <a:solidFill>
                  <a:prstClr val="black"/>
                </a:solidFill>
                <a:latin typeface="Arial" panose="020B0604020202020204" pitchFamily="34" charset="0"/>
                <a:ea typeface="+mn-ea"/>
                <a:cs typeface="+mn-cs"/>
              </a:rPr>
              <a:t>Khung dữ liệu cho Tx_Data Buffer</a:t>
            </a:r>
            <a:endParaRPr lang="en-US" sz="2100" kern="1200">
              <a:solidFill>
                <a:prstClr val="black"/>
              </a:solidFill>
              <a:latin typeface="Calibri"/>
              <a:ea typeface="+mn-ea"/>
              <a:cs typeface="+mn-cs"/>
            </a:endParaRPr>
          </a:p>
        </p:txBody>
      </p:sp>
      <p:graphicFrame>
        <p:nvGraphicFramePr>
          <p:cNvPr id="9" name="Table 8">
            <a:extLst>
              <a:ext uri="{FF2B5EF4-FFF2-40B4-BE49-F238E27FC236}">
                <a16:creationId xmlns:a16="http://schemas.microsoft.com/office/drawing/2014/main" id="{A33A4C16-8805-AE4F-DBBF-8AE1BC9F5250}"/>
              </a:ext>
            </a:extLst>
          </p:cNvPr>
          <p:cNvGraphicFramePr>
            <a:graphicFrameLocks noGrp="1"/>
          </p:cNvGraphicFramePr>
          <p:nvPr>
            <p:extLst>
              <p:ext uri="{D42A27DB-BD31-4B8C-83A1-F6EECF244321}">
                <p14:modId xmlns:p14="http://schemas.microsoft.com/office/powerpoint/2010/main" val="2789059796"/>
              </p:ext>
            </p:extLst>
          </p:nvPr>
        </p:nvGraphicFramePr>
        <p:xfrm>
          <a:off x="797862" y="5284820"/>
          <a:ext cx="5369857" cy="556260"/>
        </p:xfrm>
        <a:graphic>
          <a:graphicData uri="http://schemas.openxmlformats.org/drawingml/2006/table">
            <a:tbl>
              <a:tblPr firstRow="1" bandRow="1">
                <a:tableStyleId>{5C22544A-7EE6-4342-B048-85BDC9FD1C3A}</a:tableStyleId>
              </a:tblPr>
              <a:tblGrid>
                <a:gridCol w="1686924">
                  <a:extLst>
                    <a:ext uri="{9D8B030D-6E8A-4147-A177-3AD203B41FA5}">
                      <a16:colId xmlns:a16="http://schemas.microsoft.com/office/drawing/2014/main" val="3292248888"/>
                    </a:ext>
                  </a:extLst>
                </a:gridCol>
                <a:gridCol w="1892981">
                  <a:extLst>
                    <a:ext uri="{9D8B030D-6E8A-4147-A177-3AD203B41FA5}">
                      <a16:colId xmlns:a16="http://schemas.microsoft.com/office/drawing/2014/main" val="187918199"/>
                    </a:ext>
                  </a:extLst>
                </a:gridCol>
                <a:gridCol w="1789952">
                  <a:extLst>
                    <a:ext uri="{9D8B030D-6E8A-4147-A177-3AD203B41FA5}">
                      <a16:colId xmlns:a16="http://schemas.microsoft.com/office/drawing/2014/main" val="2768837429"/>
                    </a:ext>
                  </a:extLst>
                </a:gridCol>
              </a:tblGrid>
              <a:tr h="388620">
                <a:tc>
                  <a:txBody>
                    <a:bodyPr/>
                    <a:lstStyle/>
                    <a:p>
                      <a:pPr algn="ctr"/>
                      <a:r>
                        <a:rPr lang="vi-VN" sz="1600"/>
                        <a:t>Joystick_x value</a:t>
                      </a:r>
                      <a:endParaRPr lang="en-US" sz="160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600"/>
                        <a:t>Joystick_x value</a:t>
                      </a:r>
                      <a:endParaRPr lang="en-US" sz="160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600"/>
                        <a:t>Joystick_x value</a:t>
                      </a:r>
                      <a:endParaRPr lang="en-US" sz="1600"/>
                    </a:p>
                  </a:txBody>
                  <a:tcPr marL="68580" marR="68580" marT="34290" marB="34290" anchor="ctr"/>
                </a:tc>
                <a:extLst>
                  <a:ext uri="{0D108BD9-81ED-4DB2-BD59-A6C34878D82A}">
                    <a16:rowId xmlns:a16="http://schemas.microsoft.com/office/drawing/2014/main" val="694486118"/>
                  </a:ext>
                </a:extLst>
              </a:tr>
            </a:tbl>
          </a:graphicData>
        </a:graphic>
      </p:graphicFrame>
      <p:sp>
        <p:nvSpPr>
          <p:cNvPr id="15" name="TextBox 14">
            <a:extLst>
              <a:ext uri="{FF2B5EF4-FFF2-40B4-BE49-F238E27FC236}">
                <a16:creationId xmlns:a16="http://schemas.microsoft.com/office/drawing/2014/main" id="{E0F19F79-87D8-DADB-466E-3E2320446D93}"/>
              </a:ext>
            </a:extLst>
          </p:cNvPr>
          <p:cNvSpPr txBox="1"/>
          <p:nvPr/>
        </p:nvSpPr>
        <p:spPr>
          <a:xfrm>
            <a:off x="217907" y="1169320"/>
            <a:ext cx="8705038" cy="738664"/>
          </a:xfrm>
          <a:prstGeom prst="rect">
            <a:avLst/>
          </a:prstGeom>
          <a:noFill/>
        </p:spPr>
        <p:txBody>
          <a:bodyPr wrap="square" rtlCol="0">
            <a:spAutoFit/>
          </a:bodyPr>
          <a:lstStyle/>
          <a:p>
            <a:pPr defTabSz="685800">
              <a:buClrTx/>
            </a:pPr>
            <a:r>
              <a:rPr lang="vi-VN" sz="2100" kern="1200">
                <a:solidFill>
                  <a:prstClr val="black"/>
                </a:solidFill>
                <a:latin typeface="Arial" panose="020B0604020202020204" pitchFamily="34" charset="0"/>
                <a:ea typeface="+mn-ea"/>
                <a:cs typeface="+mn-cs"/>
              </a:rPr>
              <a:t>Khung nhận dữ liệu cho Rx_Data: sẽ có một mảng có kích cỡ 29 phần tử để lưu trữ</a:t>
            </a:r>
          </a:p>
        </p:txBody>
      </p:sp>
      <p:graphicFrame>
        <p:nvGraphicFramePr>
          <p:cNvPr id="17" name="Table 16">
            <a:extLst>
              <a:ext uri="{FF2B5EF4-FFF2-40B4-BE49-F238E27FC236}">
                <a16:creationId xmlns:a16="http://schemas.microsoft.com/office/drawing/2014/main" id="{47C6A634-FDF9-683F-09E3-05DD4D20A257}"/>
              </a:ext>
            </a:extLst>
          </p:cNvPr>
          <p:cNvGraphicFramePr>
            <a:graphicFrameLocks noGrp="1"/>
          </p:cNvGraphicFramePr>
          <p:nvPr>
            <p:extLst>
              <p:ext uri="{D42A27DB-BD31-4B8C-83A1-F6EECF244321}">
                <p14:modId xmlns:p14="http://schemas.microsoft.com/office/powerpoint/2010/main" val="503970943"/>
              </p:ext>
            </p:extLst>
          </p:nvPr>
        </p:nvGraphicFramePr>
        <p:xfrm>
          <a:off x="1356954" y="2218379"/>
          <a:ext cx="6407942" cy="34290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292248888"/>
                    </a:ext>
                  </a:extLst>
                </a:gridCol>
                <a:gridCol w="1964531">
                  <a:extLst>
                    <a:ext uri="{9D8B030D-6E8A-4147-A177-3AD203B41FA5}">
                      <a16:colId xmlns:a16="http://schemas.microsoft.com/office/drawing/2014/main" val="187918199"/>
                    </a:ext>
                  </a:extLst>
                </a:gridCol>
                <a:gridCol w="1900238">
                  <a:extLst>
                    <a:ext uri="{9D8B030D-6E8A-4147-A177-3AD203B41FA5}">
                      <a16:colId xmlns:a16="http://schemas.microsoft.com/office/drawing/2014/main" val="2768837429"/>
                    </a:ext>
                  </a:extLst>
                </a:gridCol>
                <a:gridCol w="742948">
                  <a:extLst>
                    <a:ext uri="{9D8B030D-6E8A-4147-A177-3AD203B41FA5}">
                      <a16:colId xmlns:a16="http://schemas.microsoft.com/office/drawing/2014/main" val="81549709"/>
                    </a:ext>
                  </a:extLst>
                </a:gridCol>
              </a:tblGrid>
              <a:tr h="228600">
                <a:tc>
                  <a:txBody>
                    <a:bodyPr/>
                    <a:lstStyle/>
                    <a:p>
                      <a:pPr algn="ctr"/>
                      <a:r>
                        <a:rPr lang="vi-VN" sz="1800"/>
                        <a:t>roll value</a:t>
                      </a:r>
                      <a:endParaRPr lang="en-US" sz="180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a:t>roll value</a:t>
                      </a:r>
                      <a:endParaRPr lang="en-US" sz="180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a:t>roll value</a:t>
                      </a:r>
                      <a:endParaRPr lang="en-US" sz="180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a:t>‘,’</a:t>
                      </a:r>
                      <a:endParaRPr lang="en-US" sz="1800"/>
                    </a:p>
                  </a:txBody>
                  <a:tcPr marL="68580" marR="68580" marT="34290" marB="34290" anchor="ctr"/>
                </a:tc>
                <a:extLst>
                  <a:ext uri="{0D108BD9-81ED-4DB2-BD59-A6C34878D82A}">
                    <a16:rowId xmlns:a16="http://schemas.microsoft.com/office/drawing/2014/main" val="694486118"/>
                  </a:ext>
                </a:extLst>
              </a:tr>
            </a:tbl>
          </a:graphicData>
        </a:graphic>
      </p:graphicFrame>
      <p:sp>
        <p:nvSpPr>
          <p:cNvPr id="21" name="Left Brace 20">
            <a:extLst>
              <a:ext uri="{FF2B5EF4-FFF2-40B4-BE49-F238E27FC236}">
                <a16:creationId xmlns:a16="http://schemas.microsoft.com/office/drawing/2014/main" id="{1BBCB83E-4753-DEB3-110B-8596E18AE5A1}"/>
              </a:ext>
            </a:extLst>
          </p:cNvPr>
          <p:cNvSpPr/>
          <p:nvPr/>
        </p:nvSpPr>
        <p:spPr>
          <a:xfrm rot="16200000">
            <a:off x="4454167" y="-523604"/>
            <a:ext cx="192660" cy="64079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a:endParaRPr>
          </a:p>
        </p:txBody>
      </p:sp>
      <p:sp>
        <p:nvSpPr>
          <p:cNvPr id="22" name="Rectangle: Rounded Corners 21">
            <a:extLst>
              <a:ext uri="{FF2B5EF4-FFF2-40B4-BE49-F238E27FC236}">
                <a16:creationId xmlns:a16="http://schemas.microsoft.com/office/drawing/2014/main" id="{AAD77E6E-61AA-D09F-36D8-DFADB2623AE6}"/>
              </a:ext>
            </a:extLst>
          </p:cNvPr>
          <p:cNvSpPr/>
          <p:nvPr/>
        </p:nvSpPr>
        <p:spPr>
          <a:xfrm>
            <a:off x="3896690" y="2818405"/>
            <a:ext cx="1378655" cy="685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vi-VN" sz="2100">
                <a:solidFill>
                  <a:prstClr val="white"/>
                </a:solidFill>
                <a:latin typeface="Calibri"/>
              </a:rPr>
              <a:t>a</a:t>
            </a:r>
            <a:r>
              <a:rPr lang="vi-VN" sz="2100" kern="1200">
                <a:solidFill>
                  <a:prstClr val="white"/>
                </a:solidFill>
                <a:latin typeface="Calibri"/>
              </a:rPr>
              <a:t>tof function</a:t>
            </a:r>
            <a:endParaRPr lang="en-US" sz="2100" kern="1200">
              <a:solidFill>
                <a:prstClr val="white"/>
              </a:solidFill>
              <a:latin typeface="Calibri"/>
            </a:endParaRPr>
          </a:p>
        </p:txBody>
      </p:sp>
      <p:cxnSp>
        <p:nvCxnSpPr>
          <p:cNvPr id="24" name="Straight Arrow Connector 23">
            <a:extLst>
              <a:ext uri="{FF2B5EF4-FFF2-40B4-BE49-F238E27FC236}">
                <a16:creationId xmlns:a16="http://schemas.microsoft.com/office/drawing/2014/main" id="{C306A528-D03F-18E7-03AC-2F7695A8E9DE}"/>
              </a:ext>
            </a:extLst>
          </p:cNvPr>
          <p:cNvCxnSpPr>
            <a:cxnSpLocks/>
            <a:stCxn id="22" idx="3"/>
          </p:cNvCxnSpPr>
          <p:nvPr/>
        </p:nvCxnSpPr>
        <p:spPr>
          <a:xfrm>
            <a:off x="5275345" y="3161305"/>
            <a:ext cx="7797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B614A9A-D98A-2387-05EA-5AC325AEBE55}"/>
              </a:ext>
            </a:extLst>
          </p:cNvPr>
          <p:cNvSpPr txBox="1"/>
          <p:nvPr/>
        </p:nvSpPr>
        <p:spPr>
          <a:xfrm>
            <a:off x="6055099" y="2918931"/>
            <a:ext cx="1378655" cy="507831"/>
          </a:xfrm>
          <a:prstGeom prst="rect">
            <a:avLst/>
          </a:prstGeom>
          <a:noFill/>
        </p:spPr>
        <p:txBody>
          <a:bodyPr wrap="square" rtlCol="0">
            <a:spAutoFit/>
          </a:bodyPr>
          <a:lstStyle/>
          <a:p>
            <a:pPr defTabSz="685800">
              <a:buClrTx/>
            </a:pPr>
            <a:r>
              <a:rPr lang="vi-VN" sz="2700" kern="1200">
                <a:solidFill>
                  <a:prstClr val="black"/>
                </a:solidFill>
                <a:latin typeface="Calibri"/>
                <a:ea typeface="+mn-ea"/>
                <a:cs typeface="+mn-cs"/>
              </a:rPr>
              <a:t>roll</a:t>
            </a:r>
            <a:endParaRPr lang="en-US" sz="2700" kern="1200">
              <a:solidFill>
                <a:prstClr val="black"/>
              </a:solidFill>
              <a:latin typeface="Calibri"/>
              <a:ea typeface="+mn-ea"/>
              <a:cs typeface="+mn-cs"/>
            </a:endParaRPr>
          </a:p>
        </p:txBody>
      </p:sp>
      <p:sp>
        <p:nvSpPr>
          <p:cNvPr id="4" name="Left Brace 3">
            <a:extLst>
              <a:ext uri="{FF2B5EF4-FFF2-40B4-BE49-F238E27FC236}">
                <a16:creationId xmlns:a16="http://schemas.microsoft.com/office/drawing/2014/main" id="{61F2C25F-6BE7-4E94-3ECA-85B8DF7C4868}"/>
              </a:ext>
            </a:extLst>
          </p:cNvPr>
          <p:cNvSpPr/>
          <p:nvPr/>
        </p:nvSpPr>
        <p:spPr>
          <a:xfrm rot="5400000">
            <a:off x="3389383" y="2483495"/>
            <a:ext cx="186805" cy="5369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Calibri"/>
            </a:endParaRPr>
          </a:p>
        </p:txBody>
      </p:sp>
      <p:cxnSp>
        <p:nvCxnSpPr>
          <p:cNvPr id="7" name="Connector: Elbow 6">
            <a:extLst>
              <a:ext uri="{FF2B5EF4-FFF2-40B4-BE49-F238E27FC236}">
                <a16:creationId xmlns:a16="http://schemas.microsoft.com/office/drawing/2014/main" id="{60CD7923-9466-84DE-D59C-52BED46C2396}"/>
              </a:ext>
            </a:extLst>
          </p:cNvPr>
          <p:cNvCxnSpPr>
            <a:cxnSpLocks/>
            <a:endCxn id="4" idx="1"/>
          </p:cNvCxnSpPr>
          <p:nvPr/>
        </p:nvCxnSpPr>
        <p:spPr>
          <a:xfrm>
            <a:off x="1574800" y="4824444"/>
            <a:ext cx="1907985" cy="250577"/>
          </a:xfrm>
          <a:prstGeom prst="bentConnector4">
            <a:avLst>
              <a:gd name="adj1" fmla="val 126"/>
              <a:gd name="adj2" fmla="val 4142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017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29">
            <a:extLst>
              <a:ext uri="{FF2B5EF4-FFF2-40B4-BE49-F238E27FC236}">
                <a16:creationId xmlns:a16="http://schemas.microsoft.com/office/drawing/2014/main" id="{0DDFAD8A-914F-C639-1D15-75865A586E6E}"/>
              </a:ext>
            </a:extLst>
          </p:cNvPr>
          <p:cNvSpPr/>
          <p:nvPr/>
        </p:nvSpPr>
        <p:spPr>
          <a:xfrm>
            <a:off x="7026076" y="1514034"/>
            <a:ext cx="1407308" cy="691816"/>
          </a:xfrm>
          <a:prstGeom prst="roundRect">
            <a:avLst>
              <a:gd name="adj" fmla="val 10000"/>
            </a:avLst>
          </a:prstGeom>
          <a:solidFill>
            <a:schemeClr val="accent6">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8" name="Rounded Rectangle 4">
            <a:extLst>
              <a:ext uri="{FF2B5EF4-FFF2-40B4-BE49-F238E27FC236}">
                <a16:creationId xmlns:a16="http://schemas.microsoft.com/office/drawing/2014/main" id="{AECEB4E2-4B1B-DFAF-C4E1-D167B74BCA79}"/>
              </a:ext>
            </a:extLst>
          </p:cNvPr>
          <p:cNvSpPr/>
          <p:nvPr/>
        </p:nvSpPr>
        <p:spPr>
          <a:xfrm>
            <a:off x="3768998" y="1053849"/>
            <a:ext cx="976758" cy="691816"/>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9" name="Rounded Rectangle 8">
            <a:extLst>
              <a:ext uri="{FF2B5EF4-FFF2-40B4-BE49-F238E27FC236}">
                <a16:creationId xmlns:a16="http://schemas.microsoft.com/office/drawing/2014/main" id="{248E0B45-3FD7-83BA-8E50-88AA7C3C1294}"/>
              </a:ext>
            </a:extLst>
          </p:cNvPr>
          <p:cNvSpPr/>
          <p:nvPr/>
        </p:nvSpPr>
        <p:spPr>
          <a:xfrm>
            <a:off x="540176" y="2335958"/>
            <a:ext cx="976758" cy="691816"/>
          </a:xfrm>
          <a:prstGeom prst="roundRect">
            <a:avLst>
              <a:gd name="adj" fmla="val 10000"/>
            </a:avLst>
          </a:prstGeom>
          <a:blipFill rotWithShape="0">
            <a:blip r:embed="rId3"/>
            <a:stretch>
              <a:fillRect/>
            </a:stretch>
          </a:bli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10" name="Group 9">
            <a:extLst>
              <a:ext uri="{FF2B5EF4-FFF2-40B4-BE49-F238E27FC236}">
                <a16:creationId xmlns:a16="http://schemas.microsoft.com/office/drawing/2014/main" id="{67DAC352-1957-DDB4-BC33-EE205DA38B72}"/>
              </a:ext>
            </a:extLst>
          </p:cNvPr>
          <p:cNvGrpSpPr/>
          <p:nvPr/>
        </p:nvGrpSpPr>
        <p:grpSpPr>
          <a:xfrm>
            <a:off x="568434" y="2372534"/>
            <a:ext cx="976758" cy="691816"/>
            <a:chOff x="757912" y="2020378"/>
            <a:chExt cx="1302344" cy="922421"/>
          </a:xfrm>
        </p:grpSpPr>
        <p:sp>
          <p:nvSpPr>
            <p:cNvPr id="11" name="Rounded Rectangle 9">
              <a:extLst>
                <a:ext uri="{FF2B5EF4-FFF2-40B4-BE49-F238E27FC236}">
                  <a16:creationId xmlns:a16="http://schemas.microsoft.com/office/drawing/2014/main" id="{F3443BB8-8892-7987-28FB-6932D9FFA653}"/>
                </a:ext>
              </a:extLst>
            </p:cNvPr>
            <p:cNvSpPr/>
            <p:nvPr/>
          </p:nvSpPr>
          <p:spPr>
            <a:xfrm>
              <a:off x="757912" y="2020378"/>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12" name="TextBox 11">
              <a:extLst>
                <a:ext uri="{FF2B5EF4-FFF2-40B4-BE49-F238E27FC236}">
                  <a16:creationId xmlns:a16="http://schemas.microsoft.com/office/drawing/2014/main" id="{2ABD2A08-8743-CDDB-EB50-DDED84AEF597}"/>
                </a:ext>
              </a:extLst>
            </p:cNvPr>
            <p:cNvSpPr txBox="1"/>
            <p:nvPr/>
          </p:nvSpPr>
          <p:spPr>
            <a:xfrm>
              <a:off x="778291" y="2281065"/>
              <a:ext cx="1062684" cy="338555"/>
            </a:xfrm>
            <a:prstGeom prst="rect">
              <a:avLst/>
            </a:prstGeom>
            <a:noFill/>
          </p:spPr>
          <p:txBody>
            <a:bodyPr wrap="none" rtlCol="0">
              <a:spAutoFit/>
            </a:bodyPr>
            <a:lstStyle/>
            <a:p>
              <a:r>
                <a:rPr lang="vi-VN" sz="1050" b="1">
                  <a:latin typeface="Times New Roman" panose="02020603050405020304" charset="0"/>
                  <a:cs typeface="Times New Roman" panose="02020603050405020304" charset="0"/>
                </a:rPr>
                <a:t>Cánh quạt</a:t>
              </a:r>
              <a:endParaRPr lang="en-US" sz="1050" b="1">
                <a:latin typeface="Times New Roman" panose="02020603050405020304" charset="0"/>
                <a:cs typeface="Times New Roman" panose="02020603050405020304" charset="0"/>
              </a:endParaRPr>
            </a:p>
          </p:txBody>
        </p:sp>
      </p:grpSp>
      <p:sp>
        <p:nvSpPr>
          <p:cNvPr id="13" name="Rounded Rectangle 11">
            <a:extLst>
              <a:ext uri="{FF2B5EF4-FFF2-40B4-BE49-F238E27FC236}">
                <a16:creationId xmlns:a16="http://schemas.microsoft.com/office/drawing/2014/main" id="{BAB9DBE7-76D9-A49D-0063-33817A4BE7E1}"/>
              </a:ext>
            </a:extLst>
          </p:cNvPr>
          <p:cNvSpPr/>
          <p:nvPr/>
        </p:nvSpPr>
        <p:spPr>
          <a:xfrm>
            <a:off x="1995114" y="2360640"/>
            <a:ext cx="976758" cy="691816"/>
          </a:xfrm>
          <a:prstGeom prst="roundRect">
            <a:avLst>
              <a:gd name="adj" fmla="val 10000"/>
            </a:avLst>
          </a:prstGeom>
          <a:blipFill rotWithShape="0">
            <a:blip r:embed="rId3"/>
            <a:stretch>
              <a:fillRect/>
            </a:stretch>
          </a:bli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14" name="Group 13">
            <a:extLst>
              <a:ext uri="{FF2B5EF4-FFF2-40B4-BE49-F238E27FC236}">
                <a16:creationId xmlns:a16="http://schemas.microsoft.com/office/drawing/2014/main" id="{0C988805-4F71-C417-460F-E28F11DA00BE}"/>
              </a:ext>
            </a:extLst>
          </p:cNvPr>
          <p:cNvGrpSpPr/>
          <p:nvPr/>
        </p:nvGrpSpPr>
        <p:grpSpPr>
          <a:xfrm>
            <a:off x="2023372" y="2408853"/>
            <a:ext cx="976758" cy="691816"/>
            <a:chOff x="2705983" y="2051556"/>
            <a:chExt cx="1302344" cy="922421"/>
          </a:xfrm>
        </p:grpSpPr>
        <p:sp>
          <p:nvSpPr>
            <p:cNvPr id="15" name="Rounded Rectangle 12">
              <a:extLst>
                <a:ext uri="{FF2B5EF4-FFF2-40B4-BE49-F238E27FC236}">
                  <a16:creationId xmlns:a16="http://schemas.microsoft.com/office/drawing/2014/main" id="{92138E51-C67E-1FEB-C049-87F8661223CA}"/>
                </a:ext>
              </a:extLst>
            </p:cNvPr>
            <p:cNvSpPr/>
            <p:nvPr/>
          </p:nvSpPr>
          <p:spPr>
            <a:xfrm>
              <a:off x="2705983" y="2051556"/>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16" name="TextBox 15">
              <a:extLst>
                <a:ext uri="{FF2B5EF4-FFF2-40B4-BE49-F238E27FC236}">
                  <a16:creationId xmlns:a16="http://schemas.microsoft.com/office/drawing/2014/main" id="{D346AC71-F1F4-CC38-6D97-BAF12E22332B}"/>
                </a:ext>
              </a:extLst>
            </p:cNvPr>
            <p:cNvSpPr txBox="1"/>
            <p:nvPr/>
          </p:nvSpPr>
          <p:spPr>
            <a:xfrm>
              <a:off x="2810212" y="2272537"/>
              <a:ext cx="920927" cy="553997"/>
            </a:xfrm>
            <a:prstGeom prst="rect">
              <a:avLst/>
            </a:prstGeom>
            <a:noFill/>
          </p:spPr>
          <p:txBody>
            <a:bodyPr wrap="square" rtlCol="0">
              <a:spAutoFit/>
            </a:bodyPr>
            <a:lstStyle/>
            <a:p>
              <a:r>
                <a:rPr lang="en-US" sz="1050" b="1">
                  <a:latin typeface="Times New Roman" panose="02020603050405020304" charset="0"/>
                  <a:cs typeface="Times New Roman" panose="02020603050405020304" charset="0"/>
                </a:rPr>
                <a:t>Khung </a:t>
              </a:r>
              <a:r>
                <a:rPr lang="vi-VN" sz="1050" b="1">
                  <a:latin typeface="Times New Roman" panose="02020603050405020304" charset="0"/>
                  <a:cs typeface="Times New Roman" panose="02020603050405020304" charset="0"/>
                </a:rPr>
                <a:t>hệ thống</a:t>
              </a:r>
              <a:endParaRPr lang="en-US" sz="1050" b="1">
                <a:latin typeface="Times New Roman" panose="02020603050405020304" charset="0"/>
                <a:cs typeface="Times New Roman" panose="02020603050405020304" charset="0"/>
              </a:endParaRPr>
            </a:p>
          </p:txBody>
        </p:sp>
      </p:grpSp>
      <p:sp>
        <p:nvSpPr>
          <p:cNvPr id="17" name="Rounded Rectangle 14">
            <a:extLst>
              <a:ext uri="{FF2B5EF4-FFF2-40B4-BE49-F238E27FC236}">
                <a16:creationId xmlns:a16="http://schemas.microsoft.com/office/drawing/2014/main" id="{2E42A9CD-7A27-FBF3-A500-54CDA03EBC4E}"/>
              </a:ext>
            </a:extLst>
          </p:cNvPr>
          <p:cNvSpPr/>
          <p:nvPr/>
        </p:nvSpPr>
        <p:spPr>
          <a:xfrm>
            <a:off x="3768998" y="2351085"/>
            <a:ext cx="976758" cy="691816"/>
          </a:xfrm>
          <a:prstGeom prst="roundRect">
            <a:avLst>
              <a:gd name="adj" fmla="val 10000"/>
            </a:avLst>
          </a:prstGeom>
          <a:solidFill>
            <a:schemeClr val="accent4">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18" name="Group 17">
            <a:extLst>
              <a:ext uri="{FF2B5EF4-FFF2-40B4-BE49-F238E27FC236}">
                <a16:creationId xmlns:a16="http://schemas.microsoft.com/office/drawing/2014/main" id="{C3324297-24DE-74F9-F416-F671F0348A05}"/>
              </a:ext>
            </a:extLst>
          </p:cNvPr>
          <p:cNvGrpSpPr/>
          <p:nvPr/>
        </p:nvGrpSpPr>
        <p:grpSpPr>
          <a:xfrm>
            <a:off x="3797255" y="2390821"/>
            <a:ext cx="976758" cy="691816"/>
            <a:chOff x="5063007" y="2044761"/>
            <a:chExt cx="1302344" cy="922421"/>
          </a:xfrm>
        </p:grpSpPr>
        <p:sp>
          <p:nvSpPr>
            <p:cNvPr id="19" name="Rounded Rectangle 15">
              <a:extLst>
                <a:ext uri="{FF2B5EF4-FFF2-40B4-BE49-F238E27FC236}">
                  <a16:creationId xmlns:a16="http://schemas.microsoft.com/office/drawing/2014/main" id="{438808A8-6222-C1F5-536C-45A1F8A3D5DD}"/>
                </a:ext>
              </a:extLst>
            </p:cNvPr>
            <p:cNvSpPr/>
            <p:nvPr/>
          </p:nvSpPr>
          <p:spPr>
            <a:xfrm>
              <a:off x="5063007" y="2044761"/>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20" name="TextBox 19">
              <a:extLst>
                <a:ext uri="{FF2B5EF4-FFF2-40B4-BE49-F238E27FC236}">
                  <a16:creationId xmlns:a16="http://schemas.microsoft.com/office/drawing/2014/main" id="{4CB34013-02A4-EFE4-D82E-195A798F7471}"/>
                </a:ext>
              </a:extLst>
            </p:cNvPr>
            <p:cNvSpPr txBox="1"/>
            <p:nvPr/>
          </p:nvSpPr>
          <p:spPr>
            <a:xfrm>
              <a:off x="5086652" y="2302964"/>
              <a:ext cx="1066959" cy="338555"/>
            </a:xfrm>
            <a:prstGeom prst="rect">
              <a:avLst/>
            </a:prstGeom>
            <a:noFill/>
          </p:spPr>
          <p:txBody>
            <a:bodyPr wrap="none" rtlCol="0">
              <a:spAutoFit/>
            </a:bodyPr>
            <a:lstStyle/>
            <a:p>
              <a:r>
                <a:rPr lang="en-US" sz="1050" b="1">
                  <a:latin typeface="Times New Roman" panose="02020603050405020304" charset="0"/>
                  <a:cs typeface="Times New Roman" panose="02020603050405020304" charset="0"/>
                </a:rPr>
                <a:t>Phần cứng</a:t>
              </a:r>
            </a:p>
          </p:txBody>
        </p:sp>
      </p:grpSp>
      <p:sp>
        <p:nvSpPr>
          <p:cNvPr id="21" name="Rounded Rectangle 17">
            <a:extLst>
              <a:ext uri="{FF2B5EF4-FFF2-40B4-BE49-F238E27FC236}">
                <a16:creationId xmlns:a16="http://schemas.microsoft.com/office/drawing/2014/main" id="{85F1480F-72F4-7654-40B4-F5BF771BBBF2}"/>
              </a:ext>
            </a:extLst>
          </p:cNvPr>
          <p:cNvSpPr/>
          <p:nvPr/>
        </p:nvSpPr>
        <p:spPr>
          <a:xfrm>
            <a:off x="5570225" y="2351085"/>
            <a:ext cx="976758" cy="691816"/>
          </a:xfrm>
          <a:prstGeom prst="roundRect">
            <a:avLst>
              <a:gd name="adj" fmla="val 10000"/>
            </a:avLst>
          </a:prstGeom>
          <a:solidFill>
            <a:schemeClr val="accent6">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22" name="Group 21">
            <a:extLst>
              <a:ext uri="{FF2B5EF4-FFF2-40B4-BE49-F238E27FC236}">
                <a16:creationId xmlns:a16="http://schemas.microsoft.com/office/drawing/2014/main" id="{72361DF1-5C4F-96D0-BF8C-D9E2673EAD47}"/>
              </a:ext>
            </a:extLst>
          </p:cNvPr>
          <p:cNvGrpSpPr/>
          <p:nvPr/>
        </p:nvGrpSpPr>
        <p:grpSpPr>
          <a:xfrm>
            <a:off x="5598482" y="2387661"/>
            <a:ext cx="976758" cy="691816"/>
            <a:chOff x="7464643" y="2040547"/>
            <a:chExt cx="1302344" cy="922421"/>
          </a:xfrm>
        </p:grpSpPr>
        <p:sp>
          <p:nvSpPr>
            <p:cNvPr id="23" name="Rounded Rectangle 18">
              <a:extLst>
                <a:ext uri="{FF2B5EF4-FFF2-40B4-BE49-F238E27FC236}">
                  <a16:creationId xmlns:a16="http://schemas.microsoft.com/office/drawing/2014/main" id="{C33C5E81-E2BB-4824-53B0-E07FE08FC11C}"/>
                </a:ext>
              </a:extLst>
            </p:cNvPr>
            <p:cNvSpPr/>
            <p:nvPr/>
          </p:nvSpPr>
          <p:spPr>
            <a:xfrm>
              <a:off x="7464643" y="2040547"/>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24" name="TextBox 23">
              <a:extLst>
                <a:ext uri="{FF2B5EF4-FFF2-40B4-BE49-F238E27FC236}">
                  <a16:creationId xmlns:a16="http://schemas.microsoft.com/office/drawing/2014/main" id="{B56DADCB-4FB1-FBDF-914A-F246AC8F83AC}"/>
                </a:ext>
              </a:extLst>
            </p:cNvPr>
            <p:cNvSpPr txBox="1"/>
            <p:nvPr/>
          </p:nvSpPr>
          <p:spPr>
            <a:xfrm>
              <a:off x="7486662" y="2286411"/>
              <a:ext cx="1069097" cy="338555"/>
            </a:xfrm>
            <a:prstGeom prst="rect">
              <a:avLst/>
            </a:prstGeom>
            <a:noFill/>
          </p:spPr>
          <p:txBody>
            <a:bodyPr wrap="none" rtlCol="0">
              <a:spAutoFit/>
            </a:bodyPr>
            <a:lstStyle/>
            <a:p>
              <a:r>
                <a:rPr lang="en-US" sz="1050" b="1">
                  <a:latin typeface="Times New Roman" panose="02020603050405020304" charset="0"/>
                  <a:cs typeface="Times New Roman" panose="02020603050405020304" charset="0"/>
                </a:rPr>
                <a:t>Phần mềm</a:t>
              </a:r>
            </a:p>
          </p:txBody>
        </p:sp>
      </p:grpSp>
      <p:sp>
        <p:nvSpPr>
          <p:cNvPr id="25" name="Rounded Rectangle 20">
            <a:extLst>
              <a:ext uri="{FF2B5EF4-FFF2-40B4-BE49-F238E27FC236}">
                <a16:creationId xmlns:a16="http://schemas.microsoft.com/office/drawing/2014/main" id="{CAAFC78E-A457-A583-49F5-73CF1D21D3AE}"/>
              </a:ext>
            </a:extLst>
          </p:cNvPr>
          <p:cNvSpPr/>
          <p:nvPr/>
        </p:nvSpPr>
        <p:spPr>
          <a:xfrm>
            <a:off x="7026077" y="2354245"/>
            <a:ext cx="976758" cy="691816"/>
          </a:xfrm>
          <a:prstGeom prst="roundRect">
            <a:avLst>
              <a:gd name="adj" fmla="val 10000"/>
            </a:avLst>
          </a:prstGeom>
          <a:solidFill>
            <a:schemeClr val="accent6">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26" name="Group 25">
            <a:extLst>
              <a:ext uri="{FF2B5EF4-FFF2-40B4-BE49-F238E27FC236}">
                <a16:creationId xmlns:a16="http://schemas.microsoft.com/office/drawing/2014/main" id="{AEC4E7D7-CA59-1A63-46A7-2CF6C1CC4468}"/>
              </a:ext>
            </a:extLst>
          </p:cNvPr>
          <p:cNvGrpSpPr/>
          <p:nvPr/>
        </p:nvGrpSpPr>
        <p:grpSpPr>
          <a:xfrm>
            <a:off x="7054334" y="2390821"/>
            <a:ext cx="976758" cy="691816"/>
            <a:chOff x="9405779" y="2044761"/>
            <a:chExt cx="1302344" cy="922421"/>
          </a:xfrm>
        </p:grpSpPr>
        <p:sp>
          <p:nvSpPr>
            <p:cNvPr id="27" name="Rounded Rectangle 21">
              <a:extLst>
                <a:ext uri="{FF2B5EF4-FFF2-40B4-BE49-F238E27FC236}">
                  <a16:creationId xmlns:a16="http://schemas.microsoft.com/office/drawing/2014/main" id="{46D9E172-FDD9-5E55-C188-8B30943C083B}"/>
                </a:ext>
              </a:extLst>
            </p:cNvPr>
            <p:cNvSpPr/>
            <p:nvPr/>
          </p:nvSpPr>
          <p:spPr>
            <a:xfrm>
              <a:off x="9405779" y="2044761"/>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28" name="TextBox 27">
              <a:extLst>
                <a:ext uri="{FF2B5EF4-FFF2-40B4-BE49-F238E27FC236}">
                  <a16:creationId xmlns:a16="http://schemas.microsoft.com/office/drawing/2014/main" id="{56D646C5-E052-D39F-93A3-3767E761EC20}"/>
                </a:ext>
              </a:extLst>
            </p:cNvPr>
            <p:cNvSpPr txBox="1"/>
            <p:nvPr/>
          </p:nvSpPr>
          <p:spPr>
            <a:xfrm>
              <a:off x="9449246" y="2150136"/>
              <a:ext cx="1094745" cy="553997"/>
            </a:xfrm>
            <a:prstGeom prst="rect">
              <a:avLst/>
            </a:prstGeom>
            <a:noFill/>
          </p:spPr>
          <p:txBody>
            <a:bodyPr wrap="none" rtlCol="0">
              <a:spAutoFit/>
            </a:bodyPr>
            <a:lstStyle/>
            <a:p>
              <a:r>
                <a:rPr lang="en-US" sz="1050" b="1">
                  <a:latin typeface="Times New Roman" panose="02020603050405020304" charset="0"/>
                  <a:cs typeface="Times New Roman" panose="02020603050405020304" charset="0"/>
                </a:rPr>
                <a:t>Giao tiếp</a:t>
              </a:r>
              <a:br>
                <a:rPr lang="en-US" sz="1050" b="1">
                  <a:latin typeface="Times New Roman" panose="02020603050405020304" charset="0"/>
                  <a:cs typeface="Times New Roman" panose="02020603050405020304" charset="0"/>
                </a:rPr>
              </a:br>
              <a:r>
                <a:rPr lang="en-US" sz="1050" b="1">
                  <a:latin typeface="Times New Roman" panose="02020603050405020304" charset="0"/>
                  <a:cs typeface="Times New Roman" panose="02020603050405020304" charset="0"/>
                </a:rPr>
                <a:t>NRF24L01</a:t>
              </a:r>
            </a:p>
          </p:txBody>
        </p:sp>
      </p:grpSp>
      <p:sp>
        <p:nvSpPr>
          <p:cNvPr id="29" name="Rounded Rectangle 23">
            <a:extLst>
              <a:ext uri="{FF2B5EF4-FFF2-40B4-BE49-F238E27FC236}">
                <a16:creationId xmlns:a16="http://schemas.microsoft.com/office/drawing/2014/main" id="{16F23179-D935-06A2-C269-4048B31984F0}"/>
              </a:ext>
            </a:extLst>
          </p:cNvPr>
          <p:cNvSpPr/>
          <p:nvPr/>
        </p:nvSpPr>
        <p:spPr>
          <a:xfrm>
            <a:off x="3767733" y="3416460"/>
            <a:ext cx="976758" cy="691816"/>
          </a:xfrm>
          <a:prstGeom prst="roundRect">
            <a:avLst>
              <a:gd name="adj" fmla="val 10000"/>
            </a:avLst>
          </a:prstGeom>
          <a:solidFill>
            <a:schemeClr val="accent4">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30" name="Group 29">
            <a:extLst>
              <a:ext uri="{FF2B5EF4-FFF2-40B4-BE49-F238E27FC236}">
                <a16:creationId xmlns:a16="http://schemas.microsoft.com/office/drawing/2014/main" id="{7EEB2751-B077-6A58-27FB-2AA66EA9DFDE}"/>
              </a:ext>
            </a:extLst>
          </p:cNvPr>
          <p:cNvGrpSpPr/>
          <p:nvPr/>
        </p:nvGrpSpPr>
        <p:grpSpPr>
          <a:xfrm>
            <a:off x="3795991" y="3453036"/>
            <a:ext cx="976758" cy="691816"/>
            <a:chOff x="5063007" y="3765527"/>
            <a:chExt cx="1302344" cy="922421"/>
          </a:xfrm>
        </p:grpSpPr>
        <p:sp>
          <p:nvSpPr>
            <p:cNvPr id="31" name="Rounded Rectangle 24">
              <a:extLst>
                <a:ext uri="{FF2B5EF4-FFF2-40B4-BE49-F238E27FC236}">
                  <a16:creationId xmlns:a16="http://schemas.microsoft.com/office/drawing/2014/main" id="{83987E2E-78FC-E724-93D3-C4106FEAB8EE}"/>
                </a:ext>
              </a:extLst>
            </p:cNvPr>
            <p:cNvSpPr/>
            <p:nvPr/>
          </p:nvSpPr>
          <p:spPr>
            <a:xfrm>
              <a:off x="5063007" y="3765527"/>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20" name="TextBox 5119">
              <a:extLst>
                <a:ext uri="{FF2B5EF4-FFF2-40B4-BE49-F238E27FC236}">
                  <a16:creationId xmlns:a16="http://schemas.microsoft.com/office/drawing/2014/main" id="{3531CE89-87C4-A2FC-6C35-56EA3423EEAF}"/>
                </a:ext>
              </a:extLst>
            </p:cNvPr>
            <p:cNvSpPr txBox="1"/>
            <p:nvPr/>
          </p:nvSpPr>
          <p:spPr>
            <a:xfrm>
              <a:off x="5168024" y="3890510"/>
              <a:ext cx="1077647" cy="553997"/>
            </a:xfrm>
            <a:prstGeom prst="rect">
              <a:avLst/>
            </a:prstGeom>
            <a:noFill/>
          </p:spPr>
          <p:txBody>
            <a:bodyPr wrap="none" rtlCol="0">
              <a:spAutoFit/>
            </a:bodyPr>
            <a:lstStyle/>
            <a:p>
              <a:pPr algn="ctr"/>
              <a:r>
                <a:rPr lang="en-US" sz="1050" b="1">
                  <a:latin typeface="Times New Roman" panose="02020603050405020304" charset="0"/>
                  <a:cs typeface="Times New Roman" panose="02020603050405020304" charset="0"/>
                </a:rPr>
                <a:t>Schematic,</a:t>
              </a:r>
              <a:br>
                <a:rPr lang="en-US" sz="1050" b="1">
                  <a:latin typeface="Times New Roman" panose="02020603050405020304" charset="0"/>
                  <a:cs typeface="Times New Roman" panose="02020603050405020304" charset="0"/>
                </a:rPr>
              </a:br>
              <a:r>
                <a:rPr lang="en-US" sz="1050" b="1">
                  <a:latin typeface="Times New Roman" panose="02020603050405020304" charset="0"/>
                  <a:cs typeface="Times New Roman" panose="02020603050405020304" charset="0"/>
                </a:rPr>
                <a:t>PCB</a:t>
              </a:r>
            </a:p>
          </p:txBody>
        </p:sp>
      </p:grpSp>
      <p:sp>
        <p:nvSpPr>
          <p:cNvPr id="5121" name="Rounded Rectangle 26">
            <a:extLst>
              <a:ext uri="{FF2B5EF4-FFF2-40B4-BE49-F238E27FC236}">
                <a16:creationId xmlns:a16="http://schemas.microsoft.com/office/drawing/2014/main" id="{8D694713-05E9-EC24-5E21-FAF67BA1DA25}"/>
              </a:ext>
            </a:extLst>
          </p:cNvPr>
          <p:cNvSpPr/>
          <p:nvPr/>
        </p:nvSpPr>
        <p:spPr>
          <a:xfrm>
            <a:off x="7026077" y="3275596"/>
            <a:ext cx="1332111" cy="691816"/>
          </a:xfrm>
          <a:prstGeom prst="roundRect">
            <a:avLst>
              <a:gd name="adj" fmla="val 10000"/>
            </a:avLst>
          </a:prstGeom>
          <a:solidFill>
            <a:schemeClr val="accent6">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5122" name="Group 5121">
            <a:extLst>
              <a:ext uri="{FF2B5EF4-FFF2-40B4-BE49-F238E27FC236}">
                <a16:creationId xmlns:a16="http://schemas.microsoft.com/office/drawing/2014/main" id="{05E9C7A9-8561-58C3-F39D-E7F70891FCA6}"/>
              </a:ext>
            </a:extLst>
          </p:cNvPr>
          <p:cNvGrpSpPr/>
          <p:nvPr/>
        </p:nvGrpSpPr>
        <p:grpSpPr>
          <a:xfrm>
            <a:off x="7036191" y="3312172"/>
            <a:ext cx="1436980" cy="691816"/>
            <a:chOff x="7440452" y="3765527"/>
            <a:chExt cx="1915973" cy="922421"/>
          </a:xfrm>
        </p:grpSpPr>
        <p:sp>
          <p:nvSpPr>
            <p:cNvPr id="5124" name="Rounded Rectangle 27">
              <a:extLst>
                <a:ext uri="{FF2B5EF4-FFF2-40B4-BE49-F238E27FC236}">
                  <a16:creationId xmlns:a16="http://schemas.microsoft.com/office/drawing/2014/main" id="{5B69E4D9-97FA-983E-3096-8365FECBB623}"/>
                </a:ext>
              </a:extLst>
            </p:cNvPr>
            <p:cNvSpPr/>
            <p:nvPr/>
          </p:nvSpPr>
          <p:spPr>
            <a:xfrm>
              <a:off x="7464642" y="3765527"/>
              <a:ext cx="1838733"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25" name="TextBox 5124">
              <a:extLst>
                <a:ext uri="{FF2B5EF4-FFF2-40B4-BE49-F238E27FC236}">
                  <a16:creationId xmlns:a16="http://schemas.microsoft.com/office/drawing/2014/main" id="{16BA7C38-5239-410E-02E3-197C40193151}"/>
                </a:ext>
              </a:extLst>
            </p:cNvPr>
            <p:cNvSpPr txBox="1"/>
            <p:nvPr/>
          </p:nvSpPr>
          <p:spPr>
            <a:xfrm>
              <a:off x="7440452" y="3794143"/>
              <a:ext cx="1915973" cy="553997"/>
            </a:xfrm>
            <a:prstGeom prst="rect">
              <a:avLst/>
            </a:prstGeom>
            <a:noFill/>
          </p:spPr>
          <p:txBody>
            <a:bodyPr wrap="square" rtlCol="0">
              <a:spAutoFit/>
            </a:bodyPr>
            <a:lstStyle/>
            <a:p>
              <a:pPr algn="ctr"/>
              <a:r>
                <a:rPr lang="vi-VN" sz="1050" b="1">
                  <a:latin typeface="Times New Roman" panose="02020603050405020304" charset="0"/>
                  <a:cs typeface="Times New Roman" panose="02020603050405020304" charset="0"/>
                </a:rPr>
                <a:t>Đọc cảm biến áp suất và cảm biến góc</a:t>
              </a:r>
              <a:endParaRPr lang="en-US" sz="1050" b="1">
                <a:latin typeface="Times New Roman" panose="02020603050405020304" charset="0"/>
                <a:cs typeface="Times New Roman" panose="02020603050405020304" charset="0"/>
              </a:endParaRPr>
            </a:p>
          </p:txBody>
        </p:sp>
      </p:grpSp>
      <p:grpSp>
        <p:nvGrpSpPr>
          <p:cNvPr id="5126" name="Group 5125">
            <a:extLst>
              <a:ext uri="{FF2B5EF4-FFF2-40B4-BE49-F238E27FC236}">
                <a16:creationId xmlns:a16="http://schemas.microsoft.com/office/drawing/2014/main" id="{FC6FBC0D-0FD2-DDF3-052A-C1B0C5B6F4E8}"/>
              </a:ext>
            </a:extLst>
          </p:cNvPr>
          <p:cNvGrpSpPr/>
          <p:nvPr/>
        </p:nvGrpSpPr>
        <p:grpSpPr>
          <a:xfrm>
            <a:off x="6981199" y="1550395"/>
            <a:ext cx="1605724" cy="691816"/>
            <a:chOff x="9301072" y="3765527"/>
            <a:chExt cx="1485962" cy="922421"/>
          </a:xfrm>
        </p:grpSpPr>
        <p:sp>
          <p:nvSpPr>
            <p:cNvPr id="5127" name="Rounded Rectangle 30">
              <a:extLst>
                <a:ext uri="{FF2B5EF4-FFF2-40B4-BE49-F238E27FC236}">
                  <a16:creationId xmlns:a16="http://schemas.microsoft.com/office/drawing/2014/main" id="{14DB95E2-1EFA-8BFD-98A9-8826F900CB52}"/>
                </a:ext>
              </a:extLst>
            </p:cNvPr>
            <p:cNvSpPr/>
            <p:nvPr/>
          </p:nvSpPr>
          <p:spPr>
            <a:xfrm>
              <a:off x="9392882" y="3765527"/>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28" name="TextBox 5127">
              <a:extLst>
                <a:ext uri="{FF2B5EF4-FFF2-40B4-BE49-F238E27FC236}">
                  <a16:creationId xmlns:a16="http://schemas.microsoft.com/office/drawing/2014/main" id="{4328F4AC-FDBA-C3A8-7393-10B4ECD6933B}"/>
                </a:ext>
              </a:extLst>
            </p:cNvPr>
            <p:cNvSpPr txBox="1"/>
            <p:nvPr/>
          </p:nvSpPr>
          <p:spPr>
            <a:xfrm>
              <a:off x="9301072" y="3773642"/>
              <a:ext cx="1485962" cy="769441"/>
            </a:xfrm>
            <a:prstGeom prst="rect">
              <a:avLst/>
            </a:prstGeom>
            <a:noFill/>
          </p:spPr>
          <p:txBody>
            <a:bodyPr wrap="square" rtlCol="0">
              <a:spAutoFit/>
            </a:bodyPr>
            <a:lstStyle/>
            <a:p>
              <a:pPr algn="ctr"/>
              <a:r>
                <a:rPr lang="en-US" sz="1050" b="1">
                  <a:latin typeface="Times New Roman" panose="02020603050405020304" charset="0"/>
                  <a:cs typeface="Times New Roman" panose="02020603050405020304" charset="0"/>
                </a:rPr>
                <a:t>Hiển thị </a:t>
              </a:r>
              <a:r>
                <a:rPr lang="vi-VN" sz="1050" b="1">
                  <a:latin typeface="Times New Roman" panose="02020603050405020304" charset="0"/>
                  <a:cs typeface="Times New Roman" panose="02020603050405020304" charset="0"/>
                </a:rPr>
                <a:t>Pin, Áp suất, hướng theo trục x và y lên TFT</a:t>
              </a:r>
              <a:endParaRPr lang="en-US" sz="1050" b="1">
                <a:latin typeface="Times New Roman" panose="02020603050405020304" charset="0"/>
                <a:cs typeface="Times New Roman" panose="02020603050405020304" charset="0"/>
              </a:endParaRPr>
            </a:p>
          </p:txBody>
        </p:sp>
      </p:grpSp>
      <p:sp>
        <p:nvSpPr>
          <p:cNvPr id="5129" name="Rounded Rectangle 35">
            <a:extLst>
              <a:ext uri="{FF2B5EF4-FFF2-40B4-BE49-F238E27FC236}">
                <a16:creationId xmlns:a16="http://schemas.microsoft.com/office/drawing/2014/main" id="{8B0CF18D-3A32-E1EA-3FAA-DBE5555BF47D}"/>
              </a:ext>
            </a:extLst>
          </p:cNvPr>
          <p:cNvSpPr/>
          <p:nvPr/>
        </p:nvSpPr>
        <p:spPr>
          <a:xfrm>
            <a:off x="4750937" y="4949225"/>
            <a:ext cx="976758" cy="691816"/>
          </a:xfrm>
          <a:prstGeom prst="roundRect">
            <a:avLst>
              <a:gd name="adj" fmla="val 10000"/>
            </a:avLst>
          </a:prstGeom>
          <a:solidFill>
            <a:schemeClr val="accent4">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5130" name="Group 5129">
            <a:extLst>
              <a:ext uri="{FF2B5EF4-FFF2-40B4-BE49-F238E27FC236}">
                <a16:creationId xmlns:a16="http://schemas.microsoft.com/office/drawing/2014/main" id="{FA725655-6C8C-EF56-CD02-2E80D127B055}"/>
              </a:ext>
            </a:extLst>
          </p:cNvPr>
          <p:cNvGrpSpPr/>
          <p:nvPr/>
        </p:nvGrpSpPr>
        <p:grpSpPr>
          <a:xfrm>
            <a:off x="4779194" y="4985801"/>
            <a:ext cx="976758" cy="691816"/>
            <a:chOff x="6372259" y="5504734"/>
            <a:chExt cx="1302344" cy="922421"/>
          </a:xfrm>
        </p:grpSpPr>
        <p:sp>
          <p:nvSpPr>
            <p:cNvPr id="5131" name="Rounded Rectangle 36">
              <a:extLst>
                <a:ext uri="{FF2B5EF4-FFF2-40B4-BE49-F238E27FC236}">
                  <a16:creationId xmlns:a16="http://schemas.microsoft.com/office/drawing/2014/main" id="{27A55577-3703-D806-2C1F-ACE5E569DB68}"/>
                </a:ext>
              </a:extLst>
            </p:cNvPr>
            <p:cNvSpPr/>
            <p:nvPr/>
          </p:nvSpPr>
          <p:spPr>
            <a:xfrm>
              <a:off x="6372259" y="5504734"/>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32" name="TextBox 5131">
              <a:extLst>
                <a:ext uri="{FF2B5EF4-FFF2-40B4-BE49-F238E27FC236}">
                  <a16:creationId xmlns:a16="http://schemas.microsoft.com/office/drawing/2014/main" id="{5BDE7EBF-A281-C7B4-2237-76205BB192F2}"/>
                </a:ext>
              </a:extLst>
            </p:cNvPr>
            <p:cNvSpPr txBox="1"/>
            <p:nvPr/>
          </p:nvSpPr>
          <p:spPr>
            <a:xfrm>
              <a:off x="6437127" y="5538430"/>
              <a:ext cx="1218637" cy="769441"/>
            </a:xfrm>
            <a:prstGeom prst="rect">
              <a:avLst/>
            </a:prstGeom>
            <a:noFill/>
          </p:spPr>
          <p:txBody>
            <a:bodyPr wrap="square" rtlCol="0">
              <a:spAutoFit/>
            </a:bodyPr>
            <a:lstStyle/>
            <a:p>
              <a:pPr algn="ctr"/>
              <a:r>
                <a:rPr lang="vi-VN" sz="1050" b="1">
                  <a:latin typeface="Times New Roman" panose="02020603050405020304" charset="0"/>
                  <a:cs typeface="Times New Roman" panose="02020603050405020304" charset="0"/>
                </a:rPr>
                <a:t>Bộ</a:t>
              </a:r>
              <a:br>
                <a:rPr lang="en-US" sz="1050" b="1">
                  <a:latin typeface="Times New Roman" panose="02020603050405020304" charset="0"/>
                  <a:cs typeface="Times New Roman" panose="02020603050405020304" charset="0"/>
                </a:rPr>
              </a:br>
              <a:r>
                <a:rPr lang="en-US" sz="1050" b="1">
                  <a:latin typeface="Times New Roman" panose="02020603050405020304" charset="0"/>
                  <a:cs typeface="Times New Roman" panose="02020603050405020304" charset="0"/>
                </a:rPr>
                <a:t>điều </a:t>
              </a:r>
              <a:r>
                <a:rPr lang="vi-VN" sz="1050" b="1">
                  <a:latin typeface="Times New Roman" panose="02020603050405020304" charset="0"/>
                  <a:cs typeface="Times New Roman" panose="02020603050405020304" charset="0"/>
                </a:rPr>
                <a:t>khiển(Tx)</a:t>
              </a:r>
              <a:endParaRPr lang="en-US" sz="1050" b="1">
                <a:latin typeface="Times New Roman" panose="02020603050405020304" charset="0"/>
                <a:cs typeface="Times New Roman" panose="02020603050405020304" charset="0"/>
              </a:endParaRPr>
            </a:p>
          </p:txBody>
        </p:sp>
      </p:grpSp>
      <p:sp>
        <p:nvSpPr>
          <p:cNvPr id="5133" name="Rounded Rectangle 32">
            <a:extLst>
              <a:ext uri="{FF2B5EF4-FFF2-40B4-BE49-F238E27FC236}">
                <a16:creationId xmlns:a16="http://schemas.microsoft.com/office/drawing/2014/main" id="{77690080-8EF3-F7EE-26CA-AD8B65FE705B}"/>
              </a:ext>
            </a:extLst>
          </p:cNvPr>
          <p:cNvSpPr/>
          <p:nvPr/>
        </p:nvSpPr>
        <p:spPr>
          <a:xfrm>
            <a:off x="2367479" y="4949225"/>
            <a:ext cx="1394111" cy="691816"/>
          </a:xfrm>
          <a:prstGeom prst="roundRect">
            <a:avLst>
              <a:gd name="adj" fmla="val 10000"/>
            </a:avLst>
          </a:prstGeom>
          <a:solidFill>
            <a:schemeClr val="accent4">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5134" name="Group 5133">
            <a:extLst>
              <a:ext uri="{FF2B5EF4-FFF2-40B4-BE49-F238E27FC236}">
                <a16:creationId xmlns:a16="http://schemas.microsoft.com/office/drawing/2014/main" id="{13203A69-1496-DBC7-348A-3D728B265B5B}"/>
              </a:ext>
            </a:extLst>
          </p:cNvPr>
          <p:cNvGrpSpPr/>
          <p:nvPr/>
        </p:nvGrpSpPr>
        <p:grpSpPr>
          <a:xfrm>
            <a:off x="2307432" y="4985801"/>
            <a:ext cx="1482416" cy="691816"/>
            <a:chOff x="3750786" y="5504734"/>
            <a:chExt cx="1302344" cy="922421"/>
          </a:xfrm>
        </p:grpSpPr>
        <p:sp>
          <p:nvSpPr>
            <p:cNvPr id="5135" name="Rounded Rectangle 33">
              <a:extLst>
                <a:ext uri="{FF2B5EF4-FFF2-40B4-BE49-F238E27FC236}">
                  <a16:creationId xmlns:a16="http://schemas.microsoft.com/office/drawing/2014/main" id="{96793124-071D-66D5-9217-7E8FB53C3BE6}"/>
                </a:ext>
              </a:extLst>
            </p:cNvPr>
            <p:cNvSpPr/>
            <p:nvPr/>
          </p:nvSpPr>
          <p:spPr>
            <a:xfrm>
              <a:off x="3750786" y="5504734"/>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36" name="TextBox 5135">
              <a:extLst>
                <a:ext uri="{FF2B5EF4-FFF2-40B4-BE49-F238E27FC236}">
                  <a16:creationId xmlns:a16="http://schemas.microsoft.com/office/drawing/2014/main" id="{BAB5266A-DEB7-1F18-3782-CC314CF0569A}"/>
                </a:ext>
              </a:extLst>
            </p:cNvPr>
            <p:cNvSpPr txBox="1"/>
            <p:nvPr/>
          </p:nvSpPr>
          <p:spPr>
            <a:xfrm>
              <a:off x="3869615" y="5504734"/>
              <a:ext cx="1098604" cy="553997"/>
            </a:xfrm>
            <a:prstGeom prst="rect">
              <a:avLst/>
            </a:prstGeom>
            <a:noFill/>
          </p:spPr>
          <p:txBody>
            <a:bodyPr wrap="square" rtlCol="0">
              <a:spAutoFit/>
            </a:bodyPr>
            <a:lstStyle/>
            <a:p>
              <a:r>
                <a:rPr lang="en-US" sz="1050" b="1">
                  <a:latin typeface="Times New Roman" panose="02020603050405020304" charset="0"/>
                  <a:cs typeface="Times New Roman" panose="02020603050405020304" charset="0"/>
                </a:rPr>
                <a:t>Mạch </a:t>
              </a:r>
              <a:r>
                <a:rPr lang="vi-VN" sz="1050" b="1">
                  <a:latin typeface="Times New Roman" panose="02020603050405020304" charset="0"/>
                  <a:cs typeface="Times New Roman" panose="02020603050405020304" charset="0"/>
                </a:rPr>
                <a:t>điều khiển hệ thống (Rx)</a:t>
              </a:r>
              <a:endParaRPr lang="en-US" sz="1050" b="1">
                <a:latin typeface="Times New Roman" panose="02020603050405020304" charset="0"/>
                <a:cs typeface="Times New Roman" panose="02020603050405020304" charset="0"/>
              </a:endParaRPr>
            </a:p>
          </p:txBody>
        </p:sp>
      </p:grpSp>
      <p:grpSp>
        <p:nvGrpSpPr>
          <p:cNvPr id="5137" name="Group 5136">
            <a:extLst>
              <a:ext uri="{FF2B5EF4-FFF2-40B4-BE49-F238E27FC236}">
                <a16:creationId xmlns:a16="http://schemas.microsoft.com/office/drawing/2014/main" id="{69128B31-CAA9-A633-4865-B3517AB4B59A}"/>
              </a:ext>
            </a:extLst>
          </p:cNvPr>
          <p:cNvGrpSpPr/>
          <p:nvPr/>
        </p:nvGrpSpPr>
        <p:grpSpPr>
          <a:xfrm>
            <a:off x="2991469" y="1368019"/>
            <a:ext cx="777529" cy="1458740"/>
            <a:chOff x="3988625" y="681025"/>
            <a:chExt cx="1036705" cy="1944987"/>
          </a:xfrm>
        </p:grpSpPr>
        <p:sp>
          <p:nvSpPr>
            <p:cNvPr id="5138" name="Bent-Up Arrow 59">
              <a:extLst>
                <a:ext uri="{FF2B5EF4-FFF2-40B4-BE49-F238E27FC236}">
                  <a16:creationId xmlns:a16="http://schemas.microsoft.com/office/drawing/2014/main" id="{35D28A17-D6A3-FF76-22F4-F105235297C3}"/>
                </a:ext>
              </a:extLst>
            </p:cNvPr>
            <p:cNvSpPr/>
            <p:nvPr/>
          </p:nvSpPr>
          <p:spPr>
            <a:xfrm rot="16200000" flipH="1">
              <a:off x="3244829" y="1424823"/>
              <a:ext cx="1944985" cy="457393"/>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39" name="Flowchart: Process 5138">
              <a:extLst>
                <a:ext uri="{FF2B5EF4-FFF2-40B4-BE49-F238E27FC236}">
                  <a16:creationId xmlns:a16="http://schemas.microsoft.com/office/drawing/2014/main" id="{F3B710B8-A55F-B5F2-426C-C3DCC0B5DA42}"/>
                </a:ext>
              </a:extLst>
            </p:cNvPr>
            <p:cNvSpPr/>
            <p:nvPr/>
          </p:nvSpPr>
          <p:spPr>
            <a:xfrm>
              <a:off x="4418917" y="681025"/>
              <a:ext cx="606413" cy="113467"/>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5140" name="Left Arrow 64">
            <a:extLst>
              <a:ext uri="{FF2B5EF4-FFF2-40B4-BE49-F238E27FC236}">
                <a16:creationId xmlns:a16="http://schemas.microsoft.com/office/drawing/2014/main" id="{AC5AF80F-BA60-81D2-4408-3497B9474FDF}"/>
              </a:ext>
            </a:extLst>
          </p:cNvPr>
          <p:cNvSpPr/>
          <p:nvPr/>
        </p:nvSpPr>
        <p:spPr>
          <a:xfrm>
            <a:off x="1545171" y="2650171"/>
            <a:ext cx="452222" cy="166796"/>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41" name="Left Arrow 66">
            <a:extLst>
              <a:ext uri="{FF2B5EF4-FFF2-40B4-BE49-F238E27FC236}">
                <a16:creationId xmlns:a16="http://schemas.microsoft.com/office/drawing/2014/main" id="{912195E4-094B-1BA2-6FAE-3703426A0861}"/>
              </a:ext>
            </a:extLst>
          </p:cNvPr>
          <p:cNvSpPr/>
          <p:nvPr/>
        </p:nvSpPr>
        <p:spPr>
          <a:xfrm rot="16200000">
            <a:off x="3995358" y="1983265"/>
            <a:ext cx="568844" cy="166796"/>
          </a:xfrm>
          <a:prstGeom prst="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142" name="Group 5141">
            <a:extLst>
              <a:ext uri="{FF2B5EF4-FFF2-40B4-BE49-F238E27FC236}">
                <a16:creationId xmlns:a16="http://schemas.microsoft.com/office/drawing/2014/main" id="{8C7B3B3F-BA9B-B7D6-3022-775F72CFF5D0}"/>
              </a:ext>
            </a:extLst>
          </p:cNvPr>
          <p:cNvGrpSpPr/>
          <p:nvPr/>
        </p:nvGrpSpPr>
        <p:grpSpPr>
          <a:xfrm flipH="1">
            <a:off x="4778567" y="1370147"/>
            <a:ext cx="791658" cy="1458740"/>
            <a:chOff x="3988625" y="681025"/>
            <a:chExt cx="1055544" cy="1944987"/>
          </a:xfrm>
          <a:solidFill>
            <a:schemeClr val="accent6"/>
          </a:solidFill>
        </p:grpSpPr>
        <p:sp>
          <p:nvSpPr>
            <p:cNvPr id="5143" name="Bent-Up Arrow 68">
              <a:extLst>
                <a:ext uri="{FF2B5EF4-FFF2-40B4-BE49-F238E27FC236}">
                  <a16:creationId xmlns:a16="http://schemas.microsoft.com/office/drawing/2014/main" id="{179F0252-0A80-715A-5826-F72AAD5BD9C9}"/>
                </a:ext>
              </a:extLst>
            </p:cNvPr>
            <p:cNvSpPr/>
            <p:nvPr/>
          </p:nvSpPr>
          <p:spPr>
            <a:xfrm rot="16200000" flipH="1">
              <a:off x="3244829" y="1424823"/>
              <a:ext cx="1944985" cy="457393"/>
            </a:xfrm>
            <a:prstGeom prst="ben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44" name="Flowchart: Process 5143">
              <a:extLst>
                <a:ext uri="{FF2B5EF4-FFF2-40B4-BE49-F238E27FC236}">
                  <a16:creationId xmlns:a16="http://schemas.microsoft.com/office/drawing/2014/main" id="{48F5A408-6E8D-956A-0212-DB40CF7AAADC}"/>
                </a:ext>
              </a:extLst>
            </p:cNvPr>
            <p:cNvSpPr/>
            <p:nvPr/>
          </p:nvSpPr>
          <p:spPr>
            <a:xfrm>
              <a:off x="4418917" y="681025"/>
              <a:ext cx="625252" cy="113467"/>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5145" name="Left Arrow 70">
            <a:extLst>
              <a:ext uri="{FF2B5EF4-FFF2-40B4-BE49-F238E27FC236}">
                <a16:creationId xmlns:a16="http://schemas.microsoft.com/office/drawing/2014/main" id="{70648858-80F1-617D-0673-7AF7A6001447}"/>
              </a:ext>
            </a:extLst>
          </p:cNvPr>
          <p:cNvSpPr/>
          <p:nvPr/>
        </p:nvSpPr>
        <p:spPr>
          <a:xfrm flipH="1">
            <a:off x="6575240" y="2658427"/>
            <a:ext cx="450837" cy="166796"/>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46" name="Left Arrow 71">
            <a:extLst>
              <a:ext uri="{FF2B5EF4-FFF2-40B4-BE49-F238E27FC236}">
                <a16:creationId xmlns:a16="http://schemas.microsoft.com/office/drawing/2014/main" id="{36C7D1DD-3187-112A-D071-E7C3EE42136A}"/>
              </a:ext>
            </a:extLst>
          </p:cNvPr>
          <p:cNvSpPr/>
          <p:nvPr/>
        </p:nvSpPr>
        <p:spPr>
          <a:xfrm rot="16200000">
            <a:off x="4121095" y="3160162"/>
            <a:ext cx="328166" cy="166796"/>
          </a:xfrm>
          <a:prstGeom prst="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149" name="Group 5148">
            <a:extLst>
              <a:ext uri="{FF2B5EF4-FFF2-40B4-BE49-F238E27FC236}">
                <a16:creationId xmlns:a16="http://schemas.microsoft.com/office/drawing/2014/main" id="{A23C844F-D1DA-61E6-86E1-79C817F2931F}"/>
              </a:ext>
            </a:extLst>
          </p:cNvPr>
          <p:cNvGrpSpPr/>
          <p:nvPr/>
        </p:nvGrpSpPr>
        <p:grpSpPr>
          <a:xfrm>
            <a:off x="3797255" y="4144852"/>
            <a:ext cx="953682" cy="1317077"/>
            <a:chOff x="5063006" y="4683279"/>
            <a:chExt cx="1271576" cy="1456291"/>
          </a:xfrm>
          <a:solidFill>
            <a:schemeClr val="accent4"/>
          </a:solidFill>
        </p:grpSpPr>
        <p:sp>
          <p:nvSpPr>
            <p:cNvPr id="5150" name="Left Arrow 76">
              <a:extLst>
                <a:ext uri="{FF2B5EF4-FFF2-40B4-BE49-F238E27FC236}">
                  <a16:creationId xmlns:a16="http://schemas.microsoft.com/office/drawing/2014/main" id="{457A8703-394C-4FC7-4140-F57CAFB2D729}"/>
                </a:ext>
              </a:extLst>
            </p:cNvPr>
            <p:cNvSpPr/>
            <p:nvPr/>
          </p:nvSpPr>
          <p:spPr>
            <a:xfrm flipH="1">
              <a:off x="5746364" y="5917176"/>
              <a:ext cx="588218" cy="22239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51" name="Left Arrow 78">
              <a:extLst>
                <a:ext uri="{FF2B5EF4-FFF2-40B4-BE49-F238E27FC236}">
                  <a16:creationId xmlns:a16="http://schemas.microsoft.com/office/drawing/2014/main" id="{72A9B265-6C7B-0A9E-C759-100C01366180}"/>
                </a:ext>
              </a:extLst>
            </p:cNvPr>
            <p:cNvSpPr/>
            <p:nvPr/>
          </p:nvSpPr>
          <p:spPr>
            <a:xfrm>
              <a:off x="5063006" y="5917176"/>
              <a:ext cx="604321" cy="22239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52" name="Flowchart: Process 5151">
              <a:extLst>
                <a:ext uri="{FF2B5EF4-FFF2-40B4-BE49-F238E27FC236}">
                  <a16:creationId xmlns:a16="http://schemas.microsoft.com/office/drawing/2014/main" id="{3483E69E-D271-9714-06CB-0DBF52832B32}"/>
                </a:ext>
              </a:extLst>
            </p:cNvPr>
            <p:cNvSpPr/>
            <p:nvPr/>
          </p:nvSpPr>
          <p:spPr>
            <a:xfrm>
              <a:off x="5655935" y="4683279"/>
              <a:ext cx="115268" cy="1401291"/>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5153" name="Rounded Rectangle 88">
            <a:extLst>
              <a:ext uri="{FF2B5EF4-FFF2-40B4-BE49-F238E27FC236}">
                <a16:creationId xmlns:a16="http://schemas.microsoft.com/office/drawing/2014/main" id="{29870E95-D797-73ED-E94A-CFE51BDD1518}"/>
              </a:ext>
            </a:extLst>
          </p:cNvPr>
          <p:cNvSpPr/>
          <p:nvPr/>
        </p:nvSpPr>
        <p:spPr>
          <a:xfrm>
            <a:off x="3774662" y="1507237"/>
            <a:ext cx="976758" cy="214898"/>
          </a:xfrm>
          <a:prstGeom prst="roundRect">
            <a:avLst>
              <a:gd name="adj" fmla="val 10000"/>
            </a:avLst>
          </a:prstGeom>
          <a:solidFill>
            <a:schemeClr val="tx1">
              <a:lumMod val="50000"/>
              <a:lumOff val="5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54" name="Rounded Rectangle 89">
            <a:extLst>
              <a:ext uri="{FF2B5EF4-FFF2-40B4-BE49-F238E27FC236}">
                <a16:creationId xmlns:a16="http://schemas.microsoft.com/office/drawing/2014/main" id="{F12F5A8D-5FA6-377E-530C-5C3227C8C63B}"/>
              </a:ext>
            </a:extLst>
          </p:cNvPr>
          <p:cNvSpPr/>
          <p:nvPr/>
        </p:nvSpPr>
        <p:spPr>
          <a:xfrm>
            <a:off x="3768998" y="1289168"/>
            <a:ext cx="976758" cy="445835"/>
          </a:xfrm>
          <a:prstGeom prst="roundRect">
            <a:avLst>
              <a:gd name="adj" fmla="val 10000"/>
            </a:avLst>
          </a:prstGeom>
          <a:solidFill>
            <a:schemeClr val="tx1">
              <a:lumMod val="50000"/>
              <a:lumOff val="5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55" name="Rounded Rectangle 80">
            <a:extLst>
              <a:ext uri="{FF2B5EF4-FFF2-40B4-BE49-F238E27FC236}">
                <a16:creationId xmlns:a16="http://schemas.microsoft.com/office/drawing/2014/main" id="{C4E138A2-30E5-660E-348D-36F2DC6441AA}"/>
              </a:ext>
            </a:extLst>
          </p:cNvPr>
          <p:cNvSpPr/>
          <p:nvPr/>
        </p:nvSpPr>
        <p:spPr>
          <a:xfrm>
            <a:off x="3768998" y="1054371"/>
            <a:ext cx="976758" cy="691816"/>
          </a:xfrm>
          <a:prstGeom prst="roundRect">
            <a:avLst>
              <a:gd name="adj" fmla="val 10000"/>
            </a:avLst>
          </a:prstGeom>
          <a:solidFill>
            <a:schemeClr val="tx1">
              <a:lumMod val="50000"/>
              <a:lumOff val="5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5156" name="Group 5155">
            <a:extLst>
              <a:ext uri="{FF2B5EF4-FFF2-40B4-BE49-F238E27FC236}">
                <a16:creationId xmlns:a16="http://schemas.microsoft.com/office/drawing/2014/main" id="{BEB7EEFC-4D6B-12BD-5A81-E9F468E81971}"/>
              </a:ext>
            </a:extLst>
          </p:cNvPr>
          <p:cNvGrpSpPr/>
          <p:nvPr/>
        </p:nvGrpSpPr>
        <p:grpSpPr>
          <a:xfrm>
            <a:off x="3802436" y="1091751"/>
            <a:ext cx="976758" cy="691816"/>
            <a:chOff x="5063007" y="310900"/>
            <a:chExt cx="1302344" cy="922421"/>
          </a:xfrm>
          <a:solidFill>
            <a:schemeClr val="bg1"/>
          </a:solidFill>
        </p:grpSpPr>
        <p:sp>
          <p:nvSpPr>
            <p:cNvPr id="5157" name="Rounded Rectangle 5">
              <a:extLst>
                <a:ext uri="{FF2B5EF4-FFF2-40B4-BE49-F238E27FC236}">
                  <a16:creationId xmlns:a16="http://schemas.microsoft.com/office/drawing/2014/main" id="{0A7388D3-2822-C358-AF4F-E53A8D265664}"/>
                </a:ext>
              </a:extLst>
            </p:cNvPr>
            <p:cNvSpPr/>
            <p:nvPr/>
          </p:nvSpPr>
          <p:spPr>
            <a:xfrm>
              <a:off x="5063007" y="310900"/>
              <a:ext cx="1302344" cy="922421"/>
            </a:xfrm>
            <a:prstGeom prst="roundRect">
              <a:avLst>
                <a:gd name="adj" fmla="val 10000"/>
              </a:avLst>
            </a:prstGeom>
            <a:gr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58" name="TextBox 5157">
              <a:extLst>
                <a:ext uri="{FF2B5EF4-FFF2-40B4-BE49-F238E27FC236}">
                  <a16:creationId xmlns:a16="http://schemas.microsoft.com/office/drawing/2014/main" id="{2E6363AE-68A3-FD1C-D14E-F4437603F279}"/>
                </a:ext>
              </a:extLst>
            </p:cNvPr>
            <p:cNvSpPr txBox="1"/>
            <p:nvPr/>
          </p:nvSpPr>
          <p:spPr>
            <a:xfrm>
              <a:off x="5143542" y="553093"/>
              <a:ext cx="990015" cy="338555"/>
            </a:xfrm>
            <a:prstGeom prst="rect">
              <a:avLst/>
            </a:prstGeom>
            <a:grpFill/>
          </p:spPr>
          <p:txBody>
            <a:bodyPr wrap="none" rtlCol="0">
              <a:spAutoFit/>
            </a:bodyPr>
            <a:lstStyle/>
            <a:p>
              <a:r>
                <a:rPr lang="en-US" sz="1050" b="1">
                  <a:latin typeface="Times New Roman" panose="02020603050405020304" charset="0"/>
                  <a:cs typeface="Times New Roman" panose="02020603050405020304" charset="0"/>
                </a:rPr>
                <a:t>Nhiệm vụ</a:t>
              </a:r>
            </a:p>
          </p:txBody>
        </p:sp>
      </p:grpSp>
      <p:sp>
        <p:nvSpPr>
          <p:cNvPr id="5159" name="Rectangle 2">
            <a:extLst>
              <a:ext uri="{FF2B5EF4-FFF2-40B4-BE49-F238E27FC236}">
                <a16:creationId xmlns:a16="http://schemas.microsoft.com/office/drawing/2014/main" id="{DD5FC4F5-1709-AEF3-9AAD-EFC6FD41C125}"/>
              </a:ext>
            </a:extLst>
          </p:cNvPr>
          <p:cNvSpPr txBox="1">
            <a:spLocks noChangeArrowheads="1"/>
          </p:cNvSpPr>
          <p:nvPr/>
        </p:nvSpPr>
        <p:spPr>
          <a:xfrm>
            <a:off x="-656659" y="237524"/>
            <a:ext cx="5895975" cy="506254"/>
          </a:xfrm>
          <a:prstGeom prst="rect">
            <a:avLst/>
          </a:prstGeom>
        </p:spPr>
        <p:txBody>
          <a:bodyPr vert="horz" wrap="square" lIns="68580" tIns="34290" rIns="68580" bIns="34290" numCol="1" rtlCol="0" anchor="ctr" anchorCtr="0" compatLnSpc="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vi-VN" sz="3000" b="1">
                <a:solidFill>
                  <a:srgbClr val="3376C7"/>
                </a:solidFill>
                <a:latin typeface="Arial" panose="020B0604020202020204" pitchFamily="34" charset="0"/>
                <a:cs typeface="Arial" panose="020B0604020202020204" pitchFamily="34" charset="0"/>
              </a:rPr>
              <a:t>	3. Đặc tả hệ thống</a:t>
            </a:r>
            <a:endParaRPr lang="vi-VN" sz="2400" b="1" dirty="0">
              <a:solidFill>
                <a:srgbClr val="3376C7"/>
              </a:solidFill>
              <a:latin typeface="Arial" panose="020B0604020202020204" pitchFamily="34" charset="0"/>
              <a:ea typeface="Arial" panose="020B0604020202020204" pitchFamily="34" charset="0"/>
            </a:endParaRPr>
          </a:p>
        </p:txBody>
      </p:sp>
      <p:sp>
        <p:nvSpPr>
          <p:cNvPr id="5160" name="Rounded Rectangle 35">
            <a:extLst>
              <a:ext uri="{FF2B5EF4-FFF2-40B4-BE49-F238E27FC236}">
                <a16:creationId xmlns:a16="http://schemas.microsoft.com/office/drawing/2014/main" id="{F42F3659-048F-A929-E75C-795B4BFFE700}"/>
              </a:ext>
            </a:extLst>
          </p:cNvPr>
          <p:cNvSpPr/>
          <p:nvPr/>
        </p:nvSpPr>
        <p:spPr>
          <a:xfrm>
            <a:off x="2323850" y="4056713"/>
            <a:ext cx="976758" cy="691816"/>
          </a:xfrm>
          <a:prstGeom prst="roundRect">
            <a:avLst>
              <a:gd name="adj" fmla="val 10000"/>
            </a:avLst>
          </a:prstGeom>
          <a:solidFill>
            <a:schemeClr val="accent4">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5161" name="Group 5160">
            <a:extLst>
              <a:ext uri="{FF2B5EF4-FFF2-40B4-BE49-F238E27FC236}">
                <a16:creationId xmlns:a16="http://schemas.microsoft.com/office/drawing/2014/main" id="{FEAEEE45-0D3A-BE15-6086-57763B86F52D}"/>
              </a:ext>
            </a:extLst>
          </p:cNvPr>
          <p:cNvGrpSpPr/>
          <p:nvPr/>
        </p:nvGrpSpPr>
        <p:grpSpPr>
          <a:xfrm>
            <a:off x="2352108" y="4093289"/>
            <a:ext cx="976758" cy="691816"/>
            <a:chOff x="6372259" y="5504734"/>
            <a:chExt cx="1302344" cy="922421"/>
          </a:xfrm>
        </p:grpSpPr>
        <p:sp>
          <p:nvSpPr>
            <p:cNvPr id="5162" name="Rounded Rectangle 36">
              <a:extLst>
                <a:ext uri="{FF2B5EF4-FFF2-40B4-BE49-F238E27FC236}">
                  <a16:creationId xmlns:a16="http://schemas.microsoft.com/office/drawing/2014/main" id="{1F9C4266-FA01-B44C-BC33-A1A86AEC93E9}"/>
                </a:ext>
              </a:extLst>
            </p:cNvPr>
            <p:cNvSpPr/>
            <p:nvPr/>
          </p:nvSpPr>
          <p:spPr>
            <a:xfrm>
              <a:off x="6372259" y="5504734"/>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63" name="TextBox 5162">
              <a:extLst>
                <a:ext uri="{FF2B5EF4-FFF2-40B4-BE49-F238E27FC236}">
                  <a16:creationId xmlns:a16="http://schemas.microsoft.com/office/drawing/2014/main" id="{B925CDF2-5B5D-475C-6656-111600C18B7C}"/>
                </a:ext>
              </a:extLst>
            </p:cNvPr>
            <p:cNvSpPr txBox="1"/>
            <p:nvPr/>
          </p:nvSpPr>
          <p:spPr>
            <a:xfrm>
              <a:off x="6437127" y="5538430"/>
              <a:ext cx="1218637" cy="769441"/>
            </a:xfrm>
            <a:prstGeom prst="rect">
              <a:avLst/>
            </a:prstGeom>
            <a:noFill/>
          </p:spPr>
          <p:txBody>
            <a:bodyPr wrap="square" rtlCol="0">
              <a:spAutoFit/>
            </a:bodyPr>
            <a:lstStyle/>
            <a:p>
              <a:pPr algn="ctr"/>
              <a:r>
                <a:rPr lang="vi-VN" sz="1050" b="1">
                  <a:latin typeface="Times New Roman" panose="02020603050405020304" charset="0"/>
                  <a:cs typeface="Times New Roman" panose="02020603050405020304" charset="0"/>
                </a:rPr>
                <a:t>Mạch điều khiển động cơ</a:t>
              </a:r>
              <a:endParaRPr lang="en-US" sz="1050" b="1">
                <a:latin typeface="Times New Roman" panose="02020603050405020304" charset="0"/>
                <a:cs typeface="Times New Roman" panose="02020603050405020304" charset="0"/>
              </a:endParaRPr>
            </a:p>
          </p:txBody>
        </p:sp>
      </p:grpSp>
      <p:sp>
        <p:nvSpPr>
          <p:cNvPr id="5164" name="Arrow: Right 5163">
            <a:extLst>
              <a:ext uri="{FF2B5EF4-FFF2-40B4-BE49-F238E27FC236}">
                <a16:creationId xmlns:a16="http://schemas.microsoft.com/office/drawing/2014/main" id="{8B259A25-ED99-2D86-FFCF-536FBFFF1E12}"/>
              </a:ext>
            </a:extLst>
          </p:cNvPr>
          <p:cNvSpPr/>
          <p:nvPr/>
        </p:nvSpPr>
        <p:spPr>
          <a:xfrm flipH="1">
            <a:off x="3321289" y="4466949"/>
            <a:ext cx="934791" cy="13987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50"/>
          </a:p>
        </p:txBody>
      </p:sp>
      <p:sp>
        <p:nvSpPr>
          <p:cNvPr id="5165" name="Arrow: Bent-Up 5164">
            <a:extLst>
              <a:ext uri="{FF2B5EF4-FFF2-40B4-BE49-F238E27FC236}">
                <a16:creationId xmlns:a16="http://schemas.microsoft.com/office/drawing/2014/main" id="{2DD7CC60-65FE-D55A-B35A-E3281DBD3797}"/>
              </a:ext>
            </a:extLst>
          </p:cNvPr>
          <p:cNvSpPr/>
          <p:nvPr/>
        </p:nvSpPr>
        <p:spPr>
          <a:xfrm rot="16200000" flipV="1">
            <a:off x="6202298" y="1527319"/>
            <a:ext cx="619071" cy="1028485"/>
          </a:xfrm>
          <a:prstGeom prst="bentUpArrow">
            <a:avLst>
              <a:gd name="adj1" fmla="val 14614"/>
              <a:gd name="adj2" fmla="val 16345"/>
              <a:gd name="adj3" fmla="val 25000"/>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a:p>
        </p:txBody>
      </p:sp>
      <p:sp>
        <p:nvSpPr>
          <p:cNvPr id="5166" name="Rounded Rectangle 26">
            <a:extLst>
              <a:ext uri="{FF2B5EF4-FFF2-40B4-BE49-F238E27FC236}">
                <a16:creationId xmlns:a16="http://schemas.microsoft.com/office/drawing/2014/main" id="{C8F0FDC4-404E-C837-7253-71FB37F9D4E2}"/>
              </a:ext>
            </a:extLst>
          </p:cNvPr>
          <p:cNvSpPr/>
          <p:nvPr/>
        </p:nvSpPr>
        <p:spPr>
          <a:xfrm>
            <a:off x="7059877" y="4302268"/>
            <a:ext cx="976758" cy="691816"/>
          </a:xfrm>
          <a:prstGeom prst="roundRect">
            <a:avLst>
              <a:gd name="adj" fmla="val 10000"/>
            </a:avLst>
          </a:prstGeom>
          <a:solidFill>
            <a:schemeClr val="accent6">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5167" name="Group 5166">
            <a:extLst>
              <a:ext uri="{FF2B5EF4-FFF2-40B4-BE49-F238E27FC236}">
                <a16:creationId xmlns:a16="http://schemas.microsoft.com/office/drawing/2014/main" id="{A41FEEC8-4A89-F387-A515-33648B27323A}"/>
              </a:ext>
            </a:extLst>
          </p:cNvPr>
          <p:cNvGrpSpPr/>
          <p:nvPr/>
        </p:nvGrpSpPr>
        <p:grpSpPr>
          <a:xfrm>
            <a:off x="7088135" y="4338844"/>
            <a:ext cx="996429" cy="691816"/>
            <a:chOff x="7464643" y="3765527"/>
            <a:chExt cx="1328572" cy="922421"/>
          </a:xfrm>
        </p:grpSpPr>
        <p:sp>
          <p:nvSpPr>
            <p:cNvPr id="5168" name="Rounded Rectangle 27">
              <a:extLst>
                <a:ext uri="{FF2B5EF4-FFF2-40B4-BE49-F238E27FC236}">
                  <a16:creationId xmlns:a16="http://schemas.microsoft.com/office/drawing/2014/main" id="{26D043AF-AC30-1949-0304-0CFADE097995}"/>
                </a:ext>
              </a:extLst>
            </p:cNvPr>
            <p:cNvSpPr/>
            <p:nvPr/>
          </p:nvSpPr>
          <p:spPr>
            <a:xfrm>
              <a:off x="7464643" y="3765527"/>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69" name="TextBox 5168">
              <a:extLst>
                <a:ext uri="{FF2B5EF4-FFF2-40B4-BE49-F238E27FC236}">
                  <a16:creationId xmlns:a16="http://schemas.microsoft.com/office/drawing/2014/main" id="{FF665675-8BE0-965F-7045-7B10AAF3E47D}"/>
                </a:ext>
              </a:extLst>
            </p:cNvPr>
            <p:cNvSpPr txBox="1"/>
            <p:nvPr/>
          </p:nvSpPr>
          <p:spPr>
            <a:xfrm>
              <a:off x="7534403" y="3816575"/>
              <a:ext cx="1258812" cy="769441"/>
            </a:xfrm>
            <a:prstGeom prst="rect">
              <a:avLst/>
            </a:prstGeom>
            <a:noFill/>
          </p:spPr>
          <p:txBody>
            <a:bodyPr wrap="square" rtlCol="0">
              <a:spAutoFit/>
            </a:bodyPr>
            <a:lstStyle/>
            <a:p>
              <a:pPr algn="ctr"/>
              <a:r>
                <a:rPr lang="en-US" sz="1050" b="1">
                  <a:latin typeface="Times New Roman" panose="02020603050405020304" charset="0"/>
                  <a:cs typeface="Times New Roman" panose="02020603050405020304" charset="0"/>
                </a:rPr>
                <a:t>Điều khiển</a:t>
              </a:r>
              <a:br>
                <a:rPr lang="en-US" sz="1050" b="1">
                  <a:latin typeface="Times New Roman" panose="02020603050405020304" charset="0"/>
                  <a:cs typeface="Times New Roman" panose="02020603050405020304" charset="0"/>
                </a:rPr>
              </a:br>
              <a:r>
                <a:rPr lang="en-US" sz="1050" b="1">
                  <a:latin typeface="Times New Roman" panose="02020603050405020304" charset="0"/>
                  <a:cs typeface="Times New Roman" panose="02020603050405020304" charset="0"/>
                </a:rPr>
                <a:t>động cơ</a:t>
              </a:r>
              <a:r>
                <a:rPr lang="vi-VN" sz="1050" b="1">
                  <a:latin typeface="Times New Roman" panose="02020603050405020304" charset="0"/>
                  <a:cs typeface="Times New Roman" panose="02020603050405020304" charset="0"/>
                </a:rPr>
                <a:t> di chuyển</a:t>
              </a:r>
              <a:endParaRPr lang="en-US" sz="1050" b="1">
                <a:latin typeface="Times New Roman" panose="02020603050405020304" charset="0"/>
                <a:cs typeface="Times New Roman" panose="02020603050405020304" charset="0"/>
              </a:endParaRPr>
            </a:p>
          </p:txBody>
        </p:sp>
      </p:grpSp>
      <p:sp>
        <p:nvSpPr>
          <p:cNvPr id="5170" name="Rounded Rectangle 26">
            <a:extLst>
              <a:ext uri="{FF2B5EF4-FFF2-40B4-BE49-F238E27FC236}">
                <a16:creationId xmlns:a16="http://schemas.microsoft.com/office/drawing/2014/main" id="{4D88DCE4-E74A-4042-AFA8-624A8B9BD977}"/>
              </a:ext>
            </a:extLst>
          </p:cNvPr>
          <p:cNvSpPr/>
          <p:nvPr/>
        </p:nvSpPr>
        <p:spPr>
          <a:xfrm>
            <a:off x="7054334" y="5266950"/>
            <a:ext cx="976758" cy="691816"/>
          </a:xfrm>
          <a:prstGeom prst="roundRect">
            <a:avLst>
              <a:gd name="adj" fmla="val 10000"/>
            </a:avLst>
          </a:prstGeom>
          <a:solidFill>
            <a:schemeClr val="accent6">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5171" name="Group 5170">
            <a:extLst>
              <a:ext uri="{FF2B5EF4-FFF2-40B4-BE49-F238E27FC236}">
                <a16:creationId xmlns:a16="http://schemas.microsoft.com/office/drawing/2014/main" id="{F3927373-8774-D293-D9E9-BA5487981F02}"/>
              </a:ext>
            </a:extLst>
          </p:cNvPr>
          <p:cNvGrpSpPr/>
          <p:nvPr/>
        </p:nvGrpSpPr>
        <p:grpSpPr>
          <a:xfrm>
            <a:off x="7082592" y="5303526"/>
            <a:ext cx="976758" cy="691816"/>
            <a:chOff x="7464643" y="3765527"/>
            <a:chExt cx="1302344" cy="922421"/>
          </a:xfrm>
        </p:grpSpPr>
        <p:sp>
          <p:nvSpPr>
            <p:cNvPr id="5172" name="Rounded Rectangle 27">
              <a:extLst>
                <a:ext uri="{FF2B5EF4-FFF2-40B4-BE49-F238E27FC236}">
                  <a16:creationId xmlns:a16="http://schemas.microsoft.com/office/drawing/2014/main" id="{FE8AB6B5-FA06-BBC8-7530-9A74CD0F3404}"/>
                </a:ext>
              </a:extLst>
            </p:cNvPr>
            <p:cNvSpPr/>
            <p:nvPr/>
          </p:nvSpPr>
          <p:spPr>
            <a:xfrm>
              <a:off x="7464643" y="3765527"/>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73" name="TextBox 5172">
              <a:extLst>
                <a:ext uri="{FF2B5EF4-FFF2-40B4-BE49-F238E27FC236}">
                  <a16:creationId xmlns:a16="http://schemas.microsoft.com/office/drawing/2014/main" id="{5D2FB9E2-244B-17A7-D873-E2F68C24E2FE}"/>
                </a:ext>
              </a:extLst>
            </p:cNvPr>
            <p:cNvSpPr txBox="1"/>
            <p:nvPr/>
          </p:nvSpPr>
          <p:spPr>
            <a:xfrm>
              <a:off x="7516003" y="3892822"/>
              <a:ext cx="1246496" cy="553997"/>
            </a:xfrm>
            <a:prstGeom prst="rect">
              <a:avLst/>
            </a:prstGeom>
            <a:noFill/>
          </p:spPr>
          <p:txBody>
            <a:bodyPr wrap="none" rtlCol="0">
              <a:spAutoFit/>
            </a:bodyPr>
            <a:lstStyle/>
            <a:p>
              <a:pPr algn="ctr"/>
              <a:r>
                <a:rPr lang="en-US" sz="1050" b="1">
                  <a:latin typeface="Times New Roman" panose="02020603050405020304" charset="0"/>
                  <a:cs typeface="Times New Roman" panose="02020603050405020304" charset="0"/>
                </a:rPr>
                <a:t>Điều khiển</a:t>
              </a:r>
              <a:br>
                <a:rPr lang="en-US" sz="1050" b="1">
                  <a:latin typeface="Times New Roman" panose="02020603050405020304" charset="0"/>
                  <a:cs typeface="Times New Roman" panose="02020603050405020304" charset="0"/>
                </a:rPr>
              </a:br>
              <a:r>
                <a:rPr lang="en-US" sz="1050" b="1">
                  <a:latin typeface="Times New Roman" panose="02020603050405020304" charset="0"/>
                  <a:cs typeface="Times New Roman" panose="02020603050405020304" charset="0"/>
                </a:rPr>
                <a:t>động cơ</a:t>
              </a:r>
              <a:r>
                <a:rPr lang="vi-VN" sz="1050" b="1">
                  <a:latin typeface="Times New Roman" panose="02020603050405020304" charset="0"/>
                  <a:cs typeface="Times New Roman" panose="02020603050405020304" charset="0"/>
                </a:rPr>
                <a:t> quạt</a:t>
              </a:r>
              <a:endParaRPr lang="en-US" sz="1050" b="1">
                <a:latin typeface="Times New Roman" panose="02020603050405020304" charset="0"/>
                <a:cs typeface="Times New Roman" panose="02020603050405020304" charset="0"/>
              </a:endParaRPr>
            </a:p>
          </p:txBody>
        </p:sp>
      </p:grpSp>
      <p:sp>
        <p:nvSpPr>
          <p:cNvPr id="5174" name="Arrow: Bent-Up 5173">
            <a:extLst>
              <a:ext uri="{FF2B5EF4-FFF2-40B4-BE49-F238E27FC236}">
                <a16:creationId xmlns:a16="http://schemas.microsoft.com/office/drawing/2014/main" id="{1FF17C9F-A18F-FD92-A85B-4D01382EEDF4}"/>
              </a:ext>
            </a:extLst>
          </p:cNvPr>
          <p:cNvSpPr/>
          <p:nvPr/>
        </p:nvSpPr>
        <p:spPr>
          <a:xfrm rot="5400000">
            <a:off x="5175719" y="3879407"/>
            <a:ext cx="2692689" cy="1092801"/>
          </a:xfrm>
          <a:prstGeom prst="bentUpArrow">
            <a:avLst>
              <a:gd name="adj1" fmla="val 11032"/>
              <a:gd name="adj2" fmla="val 12775"/>
              <a:gd name="adj3" fmla="val 17809"/>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a:p>
        </p:txBody>
      </p:sp>
      <p:sp>
        <p:nvSpPr>
          <p:cNvPr id="5175" name="Left Arrow 70">
            <a:extLst>
              <a:ext uri="{FF2B5EF4-FFF2-40B4-BE49-F238E27FC236}">
                <a16:creationId xmlns:a16="http://schemas.microsoft.com/office/drawing/2014/main" id="{1C65C45E-802F-A2F1-BD79-8FFD69ACD001}"/>
              </a:ext>
            </a:extLst>
          </p:cNvPr>
          <p:cNvSpPr/>
          <p:nvPr/>
        </p:nvSpPr>
        <p:spPr>
          <a:xfrm flipH="1">
            <a:off x="6050033" y="3597997"/>
            <a:ext cx="976044" cy="173282"/>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76" name="Left Arrow 70">
            <a:extLst>
              <a:ext uri="{FF2B5EF4-FFF2-40B4-BE49-F238E27FC236}">
                <a16:creationId xmlns:a16="http://schemas.microsoft.com/office/drawing/2014/main" id="{D37D9118-4E61-5491-6AA2-06410530DCA9}"/>
              </a:ext>
            </a:extLst>
          </p:cNvPr>
          <p:cNvSpPr/>
          <p:nvPr/>
        </p:nvSpPr>
        <p:spPr>
          <a:xfrm flipH="1">
            <a:off x="6067534" y="4676689"/>
            <a:ext cx="992342" cy="173282"/>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81" name="Rounded Rectangle 35">
            <a:extLst>
              <a:ext uri="{FF2B5EF4-FFF2-40B4-BE49-F238E27FC236}">
                <a16:creationId xmlns:a16="http://schemas.microsoft.com/office/drawing/2014/main" id="{E73CCC9C-9904-96DA-39D4-497B4DEB1C4D}"/>
              </a:ext>
            </a:extLst>
          </p:cNvPr>
          <p:cNvSpPr/>
          <p:nvPr/>
        </p:nvSpPr>
        <p:spPr>
          <a:xfrm>
            <a:off x="4842808" y="4063566"/>
            <a:ext cx="976758" cy="691816"/>
          </a:xfrm>
          <a:prstGeom prst="roundRect">
            <a:avLst>
              <a:gd name="adj" fmla="val 10000"/>
            </a:avLst>
          </a:prstGeom>
          <a:solidFill>
            <a:schemeClr val="accent4">
              <a:lumMod val="40000"/>
              <a:lumOff val="6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grpSp>
        <p:nvGrpSpPr>
          <p:cNvPr id="5182" name="Group 5181">
            <a:extLst>
              <a:ext uri="{FF2B5EF4-FFF2-40B4-BE49-F238E27FC236}">
                <a16:creationId xmlns:a16="http://schemas.microsoft.com/office/drawing/2014/main" id="{B6AAFA82-8AF6-D304-BB4F-2C83A3593423}"/>
              </a:ext>
            </a:extLst>
          </p:cNvPr>
          <p:cNvGrpSpPr/>
          <p:nvPr/>
        </p:nvGrpSpPr>
        <p:grpSpPr>
          <a:xfrm>
            <a:off x="4864620" y="4100142"/>
            <a:ext cx="983204" cy="691816"/>
            <a:chOff x="6363665" y="5504734"/>
            <a:chExt cx="1310938" cy="922421"/>
          </a:xfrm>
        </p:grpSpPr>
        <p:sp>
          <p:nvSpPr>
            <p:cNvPr id="5183" name="Rounded Rectangle 36">
              <a:extLst>
                <a:ext uri="{FF2B5EF4-FFF2-40B4-BE49-F238E27FC236}">
                  <a16:creationId xmlns:a16="http://schemas.microsoft.com/office/drawing/2014/main" id="{B0A4AD9E-E3CF-2680-9806-98725366795D}"/>
                </a:ext>
              </a:extLst>
            </p:cNvPr>
            <p:cNvSpPr/>
            <p:nvPr/>
          </p:nvSpPr>
          <p:spPr>
            <a:xfrm>
              <a:off x="6372259" y="5504734"/>
              <a:ext cx="1302344" cy="922421"/>
            </a:xfrm>
            <a:prstGeom prst="roundRect">
              <a:avLst>
                <a:gd name="adj" fmla="val 10000"/>
              </a:avLst>
            </a:prstGeom>
            <a:solidFill>
              <a:schemeClr val="bg1"/>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5184" name="TextBox 5183">
              <a:extLst>
                <a:ext uri="{FF2B5EF4-FFF2-40B4-BE49-F238E27FC236}">
                  <a16:creationId xmlns:a16="http://schemas.microsoft.com/office/drawing/2014/main" id="{632067C9-FEFD-190C-A0CA-30EEE8044231}"/>
                </a:ext>
              </a:extLst>
            </p:cNvPr>
            <p:cNvSpPr txBox="1"/>
            <p:nvPr/>
          </p:nvSpPr>
          <p:spPr>
            <a:xfrm>
              <a:off x="6363665" y="5538430"/>
              <a:ext cx="1292099" cy="769441"/>
            </a:xfrm>
            <a:prstGeom prst="rect">
              <a:avLst/>
            </a:prstGeom>
            <a:noFill/>
          </p:spPr>
          <p:txBody>
            <a:bodyPr wrap="square" rtlCol="0">
              <a:spAutoFit/>
            </a:bodyPr>
            <a:lstStyle/>
            <a:p>
              <a:pPr algn="ctr"/>
              <a:r>
                <a:rPr lang="vi-VN" sz="1050" b="1">
                  <a:latin typeface="Times New Roman" panose="02020603050405020304" charset="0"/>
                  <a:cs typeface="Times New Roman" panose="02020603050405020304" charset="0"/>
                </a:rPr>
                <a:t>Mạch điều khiển động cơ quạt</a:t>
              </a:r>
              <a:endParaRPr lang="en-US" sz="1050" b="1">
                <a:latin typeface="Times New Roman" panose="02020603050405020304" charset="0"/>
                <a:cs typeface="Times New Roman" panose="02020603050405020304" charset="0"/>
              </a:endParaRPr>
            </a:p>
          </p:txBody>
        </p:sp>
      </p:grpSp>
      <p:sp>
        <p:nvSpPr>
          <p:cNvPr id="5185" name="Arrow: Right 5184">
            <a:extLst>
              <a:ext uri="{FF2B5EF4-FFF2-40B4-BE49-F238E27FC236}">
                <a16:creationId xmlns:a16="http://schemas.microsoft.com/office/drawing/2014/main" id="{FDCB6E23-B2B9-5A97-F4C4-425C3237A10A}"/>
              </a:ext>
            </a:extLst>
          </p:cNvPr>
          <p:cNvSpPr/>
          <p:nvPr/>
        </p:nvSpPr>
        <p:spPr>
          <a:xfrm rot="10800000" flipH="1">
            <a:off x="4326200" y="4466948"/>
            <a:ext cx="516608" cy="13987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8882825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485764" y="77355"/>
            <a:ext cx="7437181" cy="853123"/>
          </a:xfrm>
        </p:spPr>
        <p:txBody>
          <a:bodyPr spcFirstLastPara="1" vert="horz" wrap="square" lIns="68580" tIns="34290" rIns="68580" bIns="34290" numCol="1" rtlCol="0" anchor="ctr" anchorCtr="0" compatLnSpc="1">
            <a:normAutofit/>
          </a:bodyPr>
          <a:lstStyle/>
          <a:p>
            <a:pPr algn="ctr" eaLnBrk="1" hangingPunct="1"/>
            <a:r>
              <a:rPr lang="vi-VN" sz="3000" b="1">
                <a:solidFill>
                  <a:srgbClr val="3376C7"/>
                </a:solidFill>
                <a:latin typeface="Arial" panose="020B0604020202020204" pitchFamily="34" charset="0"/>
                <a:cs typeface="Arial" panose="020B0604020202020204" pitchFamily="34" charset="0"/>
              </a:rPr>
              <a:t>5</a:t>
            </a:r>
            <a:r>
              <a:rPr sz="3000" b="1">
                <a:solidFill>
                  <a:srgbClr val="3376C7"/>
                </a:solidFill>
                <a:latin typeface="Arial" panose="020B0604020202020204" pitchFamily="34" charset="0"/>
                <a:cs typeface="Arial" panose="020B0604020202020204" pitchFamily="34" charset="0"/>
              </a:rPr>
              <a:t>.</a:t>
            </a:r>
            <a:r>
              <a:rPr lang="vi-VN" sz="3000" b="1">
                <a:solidFill>
                  <a:srgbClr val="3376C7"/>
                </a:solidFill>
                <a:latin typeface="Arial" panose="020B0604020202020204" pitchFamily="34" charset="0"/>
                <a:cs typeface="Arial" panose="020B0604020202020204" pitchFamily="34" charset="0"/>
              </a:rPr>
              <a:t>2.2</a:t>
            </a:r>
            <a:r>
              <a:rPr sz="3000" b="1">
                <a:solidFill>
                  <a:srgbClr val="3376C7"/>
                </a:solidFill>
                <a:latin typeface="Arial" panose="020B0604020202020204" pitchFamily="34" charset="0"/>
                <a:cs typeface="Arial" panose="020B0604020202020204" pitchFamily="34" charset="0"/>
              </a:rPr>
              <a:t> </a:t>
            </a:r>
            <a:r>
              <a:rPr lang="vi-VN" sz="3000" b="1">
                <a:solidFill>
                  <a:srgbClr val="3376C7"/>
                </a:solidFill>
                <a:latin typeface="Arial" panose="020B0604020202020204" pitchFamily="34" charset="0"/>
                <a:cs typeface="Arial" panose="020B0604020202020204" pitchFamily="34" charset="0"/>
              </a:rPr>
              <a:t>Lưu Đồ Giải Thuật Chi Tiết (Tx)</a:t>
            </a:r>
            <a:endParaRPr lang="vi-VN" sz="3000" b="1" dirty="0">
              <a:solidFill>
                <a:srgbClr val="3376C7"/>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907770-16A8-B02C-02C2-649525F47992}"/>
              </a:ext>
            </a:extLst>
          </p:cNvPr>
          <p:cNvPicPr>
            <a:picLocks noChangeAspect="1"/>
          </p:cNvPicPr>
          <p:nvPr/>
        </p:nvPicPr>
        <p:blipFill>
          <a:blip r:embed="rId2"/>
          <a:stretch>
            <a:fillRect/>
          </a:stretch>
        </p:blipFill>
        <p:spPr>
          <a:xfrm>
            <a:off x="290763" y="1433932"/>
            <a:ext cx="8632182" cy="3990136"/>
          </a:xfrm>
          <a:prstGeom prst="rect">
            <a:avLst/>
          </a:prstGeom>
        </p:spPr>
      </p:pic>
    </p:spTree>
    <p:extLst>
      <p:ext uri="{BB962C8B-B14F-4D97-AF65-F5344CB8AC3E}">
        <p14:creationId xmlns:p14="http://schemas.microsoft.com/office/powerpoint/2010/main" val="3483068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054871" y="222296"/>
            <a:ext cx="5034257" cy="506016"/>
          </a:xfrm>
        </p:spPr>
        <p:txBody>
          <a:bodyPr spcFirstLastPara="1" vert="horz" wrap="square" lIns="68580" tIns="34290" rIns="68580" bIns="34290" numCol="1" rtlCol="0" anchor="ctr" anchorCtr="0" compatLnSpc="1">
            <a:noAutofit/>
          </a:bodyPr>
          <a:lstStyle/>
          <a:p>
            <a:pPr algn="l" eaLnBrk="1" hangingPunct="1"/>
            <a:r>
              <a:rPr lang="vi-VN" sz="3600" b="1">
                <a:solidFill>
                  <a:srgbClr val="3376C7"/>
                </a:solidFill>
                <a:latin typeface="Arial" panose="020B0604020202020204" pitchFamily="34" charset="0"/>
                <a:cs typeface="Arial" panose="020B0604020202020204" pitchFamily="34" charset="0"/>
              </a:rPr>
              <a:t>6.1 </a:t>
            </a:r>
            <a:r>
              <a:rPr sz="3600" b="1">
                <a:solidFill>
                  <a:srgbClr val="3376C7"/>
                </a:solidFill>
                <a:latin typeface="Arial" panose="020B0604020202020204" pitchFamily="34" charset="0"/>
                <a:cs typeface="Arial" panose="020B0604020202020204" pitchFamily="34" charset="0"/>
              </a:rPr>
              <a:t>Kết </a:t>
            </a:r>
            <a:r>
              <a:rPr lang="vi-VN" sz="3600" b="1">
                <a:solidFill>
                  <a:srgbClr val="3376C7"/>
                </a:solidFill>
                <a:latin typeface="Arial" panose="020B0604020202020204" pitchFamily="34" charset="0"/>
                <a:cs typeface="Arial" panose="020B0604020202020204" pitchFamily="34" charset="0"/>
              </a:rPr>
              <a:t>Quả Mô phỏng</a:t>
            </a:r>
            <a:endParaRPr lang="vi-VN" sz="3600" b="1" dirty="0">
              <a:solidFill>
                <a:srgbClr val="3376C7"/>
              </a:solidFill>
              <a:latin typeface="Arial" panose="020B0604020202020204" pitchFamily="34" charset="0"/>
              <a:cs typeface="Arial" panose="020B0604020202020204" pitchFamily="34" charset="0"/>
            </a:endParaRPr>
          </a:p>
        </p:txBody>
      </p:sp>
      <p:sp>
        <p:nvSpPr>
          <p:cNvPr id="17411"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51</a:t>
            </a:fld>
            <a:endParaRPr lang="en-US" altLang="en-US" sz="900" dirty="0">
              <a:solidFill>
                <a:srgbClr val="898989"/>
              </a:solidFill>
              <a:latin typeface="Arial" panose="020B0604020202020204" pitchFamily="34" charset="0"/>
            </a:endParaRPr>
          </a:p>
        </p:txBody>
      </p:sp>
      <p:pic>
        <p:nvPicPr>
          <p:cNvPr id="9" name="Picture 8">
            <a:extLst>
              <a:ext uri="{FF2B5EF4-FFF2-40B4-BE49-F238E27FC236}">
                <a16:creationId xmlns:a16="http://schemas.microsoft.com/office/drawing/2014/main" id="{AE573DF6-CD7D-F031-0D85-5913F2A737BF}"/>
              </a:ext>
            </a:extLst>
          </p:cNvPr>
          <p:cNvPicPr>
            <a:picLocks noChangeAspect="1"/>
          </p:cNvPicPr>
          <p:nvPr/>
        </p:nvPicPr>
        <p:blipFill>
          <a:blip r:embed="rId2"/>
          <a:stretch>
            <a:fillRect/>
          </a:stretch>
        </p:blipFill>
        <p:spPr>
          <a:xfrm>
            <a:off x="2054871" y="1575565"/>
            <a:ext cx="5034257" cy="4074386"/>
          </a:xfrm>
          <a:prstGeom prst="rect">
            <a:avLst/>
          </a:prstGeom>
        </p:spPr>
      </p:pic>
      <p:sp>
        <p:nvSpPr>
          <p:cNvPr id="12" name="TextBox 11">
            <a:extLst>
              <a:ext uri="{FF2B5EF4-FFF2-40B4-BE49-F238E27FC236}">
                <a16:creationId xmlns:a16="http://schemas.microsoft.com/office/drawing/2014/main" id="{ECE9FD53-AC59-B0E2-59A6-63E91989B72E}"/>
              </a:ext>
            </a:extLst>
          </p:cNvPr>
          <p:cNvSpPr txBox="1"/>
          <p:nvPr/>
        </p:nvSpPr>
        <p:spPr>
          <a:xfrm>
            <a:off x="3727056" y="5550307"/>
            <a:ext cx="1689886" cy="584775"/>
          </a:xfrm>
          <a:prstGeom prst="rect">
            <a:avLst/>
          </a:prstGeom>
          <a:noFill/>
        </p:spPr>
        <p:txBody>
          <a:bodyPr wrap="none" rtlCol="0">
            <a:spAutoFit/>
          </a:bodyPr>
          <a:lstStyle/>
          <a:p>
            <a:r>
              <a:rPr lang="vi-VN" sz="3200"/>
              <a:t>BSS138</a:t>
            </a:r>
            <a:endParaRPr lang="en-US" sz="3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52</a:t>
            </a:fld>
            <a:endParaRPr lang="en-US" altLang="en-US" sz="900" dirty="0">
              <a:solidFill>
                <a:srgbClr val="898989"/>
              </a:solidFill>
              <a:latin typeface="Arial" panose="020B0604020202020204" pitchFamily="34" charset="0"/>
            </a:endParaRPr>
          </a:p>
        </p:txBody>
      </p:sp>
      <p:pic>
        <p:nvPicPr>
          <p:cNvPr id="8" name="Picture 7">
            <a:extLst>
              <a:ext uri="{FF2B5EF4-FFF2-40B4-BE49-F238E27FC236}">
                <a16:creationId xmlns:a16="http://schemas.microsoft.com/office/drawing/2014/main" id="{A0CE6768-88A1-C041-2C98-62B991EF3703}"/>
              </a:ext>
            </a:extLst>
          </p:cNvPr>
          <p:cNvPicPr>
            <a:picLocks noChangeAspect="1"/>
          </p:cNvPicPr>
          <p:nvPr/>
        </p:nvPicPr>
        <p:blipFill>
          <a:blip r:embed="rId2"/>
          <a:stretch>
            <a:fillRect/>
          </a:stretch>
        </p:blipFill>
        <p:spPr>
          <a:xfrm>
            <a:off x="566701" y="1579960"/>
            <a:ext cx="8010598" cy="4405761"/>
          </a:xfrm>
          <a:prstGeom prst="rect">
            <a:avLst/>
          </a:prstGeom>
        </p:spPr>
      </p:pic>
      <p:sp>
        <p:nvSpPr>
          <p:cNvPr id="11" name="TextBox 10">
            <a:extLst>
              <a:ext uri="{FF2B5EF4-FFF2-40B4-BE49-F238E27FC236}">
                <a16:creationId xmlns:a16="http://schemas.microsoft.com/office/drawing/2014/main" id="{0C1C5500-4E70-F2D9-7DCA-D0290CA9D119}"/>
              </a:ext>
            </a:extLst>
          </p:cNvPr>
          <p:cNvSpPr txBox="1"/>
          <p:nvPr/>
        </p:nvSpPr>
        <p:spPr>
          <a:xfrm>
            <a:off x="3589197" y="5686139"/>
            <a:ext cx="1965603" cy="461665"/>
          </a:xfrm>
          <a:prstGeom prst="rect">
            <a:avLst/>
          </a:prstGeom>
          <a:noFill/>
        </p:spPr>
        <p:txBody>
          <a:bodyPr wrap="none" rtlCol="0">
            <a:spAutoFit/>
          </a:bodyPr>
          <a:lstStyle/>
          <a:p>
            <a:r>
              <a:rPr lang="vi-VN" sz="2400"/>
              <a:t>LM2734YMK</a:t>
            </a:r>
            <a:endParaRPr lang="en-US" sz="1050"/>
          </a:p>
        </p:txBody>
      </p:sp>
      <p:sp>
        <p:nvSpPr>
          <p:cNvPr id="4" name="Rectangle 2">
            <a:extLst>
              <a:ext uri="{FF2B5EF4-FFF2-40B4-BE49-F238E27FC236}">
                <a16:creationId xmlns:a16="http://schemas.microsoft.com/office/drawing/2014/main" id="{DBD087AD-56D0-FA88-5FA0-1ADA4D25DA3E}"/>
              </a:ext>
            </a:extLst>
          </p:cNvPr>
          <p:cNvSpPr>
            <a:spLocks noGrp="1" noChangeArrowheads="1"/>
          </p:cNvSpPr>
          <p:nvPr>
            <p:ph type="title"/>
          </p:nvPr>
        </p:nvSpPr>
        <p:spPr>
          <a:xfrm>
            <a:off x="2054871" y="222296"/>
            <a:ext cx="5034257" cy="506016"/>
          </a:xfrm>
        </p:spPr>
        <p:txBody>
          <a:bodyPr spcFirstLastPara="1" vert="horz" wrap="square" lIns="68580" tIns="34290" rIns="68580" bIns="34290" numCol="1" rtlCol="0" anchor="ctr" anchorCtr="0" compatLnSpc="1">
            <a:noAutofit/>
          </a:bodyPr>
          <a:lstStyle/>
          <a:p>
            <a:pPr algn="l" eaLnBrk="1" hangingPunct="1"/>
            <a:r>
              <a:rPr lang="vi-VN" sz="3600" b="1">
                <a:solidFill>
                  <a:srgbClr val="3376C7"/>
                </a:solidFill>
                <a:latin typeface="Arial" panose="020B0604020202020204" pitchFamily="34" charset="0"/>
                <a:cs typeface="Arial" panose="020B0604020202020204" pitchFamily="34" charset="0"/>
              </a:rPr>
              <a:t>6.1 </a:t>
            </a:r>
            <a:r>
              <a:rPr sz="3600" b="1">
                <a:solidFill>
                  <a:srgbClr val="3376C7"/>
                </a:solidFill>
                <a:latin typeface="Arial" panose="020B0604020202020204" pitchFamily="34" charset="0"/>
                <a:cs typeface="Arial" panose="020B0604020202020204" pitchFamily="34" charset="0"/>
              </a:rPr>
              <a:t>Kết </a:t>
            </a:r>
            <a:r>
              <a:rPr lang="vi-VN" sz="3600" b="1">
                <a:solidFill>
                  <a:srgbClr val="3376C7"/>
                </a:solidFill>
                <a:latin typeface="Arial" panose="020B0604020202020204" pitchFamily="34" charset="0"/>
                <a:cs typeface="Arial" panose="020B0604020202020204" pitchFamily="34" charset="0"/>
              </a:rPr>
              <a:t>Quả Mô phỏng</a:t>
            </a:r>
            <a:endParaRPr lang="vi-VN" sz="3600" b="1" dirty="0">
              <a:solidFill>
                <a:srgbClr val="3376C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1216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53</a:t>
            </a:fld>
            <a:endParaRPr lang="en-US" altLang="en-US" sz="900" dirty="0">
              <a:solidFill>
                <a:srgbClr val="898989"/>
              </a:solidFill>
              <a:latin typeface="Arial" panose="020B0604020202020204" pitchFamily="34" charset="0"/>
            </a:endParaRPr>
          </a:p>
        </p:txBody>
      </p:sp>
      <p:pic>
        <p:nvPicPr>
          <p:cNvPr id="10" name="Picture 9">
            <a:extLst>
              <a:ext uri="{FF2B5EF4-FFF2-40B4-BE49-F238E27FC236}">
                <a16:creationId xmlns:a16="http://schemas.microsoft.com/office/drawing/2014/main" id="{866068F2-FAF4-A149-48DF-972C4A28B323}"/>
              </a:ext>
            </a:extLst>
          </p:cNvPr>
          <p:cNvPicPr>
            <a:picLocks noChangeAspect="1"/>
          </p:cNvPicPr>
          <p:nvPr/>
        </p:nvPicPr>
        <p:blipFill>
          <a:blip r:embed="rId2"/>
          <a:stretch>
            <a:fillRect/>
          </a:stretch>
        </p:blipFill>
        <p:spPr>
          <a:xfrm>
            <a:off x="149968" y="1066800"/>
            <a:ext cx="8935544" cy="4695825"/>
          </a:xfrm>
          <a:prstGeom prst="rect">
            <a:avLst/>
          </a:prstGeom>
        </p:spPr>
      </p:pic>
      <p:sp>
        <p:nvSpPr>
          <p:cNvPr id="13" name="TextBox 12">
            <a:extLst>
              <a:ext uri="{FF2B5EF4-FFF2-40B4-BE49-F238E27FC236}">
                <a16:creationId xmlns:a16="http://schemas.microsoft.com/office/drawing/2014/main" id="{F8377619-558A-F9EE-480D-8FE4D19AD5A1}"/>
              </a:ext>
            </a:extLst>
          </p:cNvPr>
          <p:cNvSpPr txBox="1"/>
          <p:nvPr/>
        </p:nvSpPr>
        <p:spPr>
          <a:xfrm>
            <a:off x="1975990" y="5883175"/>
            <a:ext cx="5113138" cy="461665"/>
          </a:xfrm>
          <a:prstGeom prst="rect">
            <a:avLst/>
          </a:prstGeom>
          <a:noFill/>
        </p:spPr>
        <p:txBody>
          <a:bodyPr wrap="square" rtlCol="0">
            <a:spAutoFit/>
          </a:bodyPr>
          <a:lstStyle/>
          <a:p>
            <a:r>
              <a:rPr lang="vi-VN" sz="2400"/>
              <a:t>Mô phỏng mạch điều khiển động cơ</a:t>
            </a:r>
            <a:endParaRPr lang="en-US" sz="2400"/>
          </a:p>
        </p:txBody>
      </p:sp>
      <p:sp>
        <p:nvSpPr>
          <p:cNvPr id="4" name="Rectangle 2">
            <a:extLst>
              <a:ext uri="{FF2B5EF4-FFF2-40B4-BE49-F238E27FC236}">
                <a16:creationId xmlns:a16="http://schemas.microsoft.com/office/drawing/2014/main" id="{FE480F38-9392-ECA2-48A3-8E6B84F18263}"/>
              </a:ext>
            </a:extLst>
          </p:cNvPr>
          <p:cNvSpPr>
            <a:spLocks noGrp="1" noChangeArrowheads="1"/>
          </p:cNvSpPr>
          <p:nvPr>
            <p:ph type="title"/>
          </p:nvPr>
        </p:nvSpPr>
        <p:spPr>
          <a:xfrm>
            <a:off x="2054871" y="222296"/>
            <a:ext cx="5034257" cy="506016"/>
          </a:xfrm>
        </p:spPr>
        <p:txBody>
          <a:bodyPr spcFirstLastPara="1" vert="horz" wrap="square" lIns="68580" tIns="34290" rIns="68580" bIns="34290" numCol="1" rtlCol="0" anchor="ctr" anchorCtr="0" compatLnSpc="1">
            <a:noAutofit/>
          </a:bodyPr>
          <a:lstStyle/>
          <a:p>
            <a:pPr algn="l" eaLnBrk="1" hangingPunct="1"/>
            <a:r>
              <a:rPr lang="vi-VN" sz="3600" b="1">
                <a:solidFill>
                  <a:srgbClr val="3376C7"/>
                </a:solidFill>
                <a:latin typeface="Arial" panose="020B0604020202020204" pitchFamily="34" charset="0"/>
                <a:cs typeface="Arial" panose="020B0604020202020204" pitchFamily="34" charset="0"/>
              </a:rPr>
              <a:t>6.1 </a:t>
            </a:r>
            <a:r>
              <a:rPr sz="3600" b="1">
                <a:solidFill>
                  <a:srgbClr val="3376C7"/>
                </a:solidFill>
                <a:latin typeface="Arial" panose="020B0604020202020204" pitchFamily="34" charset="0"/>
                <a:cs typeface="Arial" panose="020B0604020202020204" pitchFamily="34" charset="0"/>
              </a:rPr>
              <a:t>Kết </a:t>
            </a:r>
            <a:r>
              <a:rPr lang="vi-VN" sz="3600" b="1">
                <a:solidFill>
                  <a:srgbClr val="3376C7"/>
                </a:solidFill>
                <a:latin typeface="Arial" panose="020B0604020202020204" pitchFamily="34" charset="0"/>
                <a:cs typeface="Arial" panose="020B0604020202020204" pitchFamily="34" charset="0"/>
              </a:rPr>
              <a:t>Quả Mô phỏng</a:t>
            </a:r>
            <a:endParaRPr lang="vi-VN" sz="3600" b="1" dirty="0">
              <a:solidFill>
                <a:srgbClr val="3376C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3115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54</a:t>
            </a:fld>
            <a:endParaRPr lang="en-US" altLang="en-US" sz="900" dirty="0">
              <a:solidFill>
                <a:srgbClr val="898989"/>
              </a:solidFill>
              <a:latin typeface="Arial" panose="020B0604020202020204" pitchFamily="34" charset="0"/>
            </a:endParaRPr>
          </a:p>
        </p:txBody>
      </p:sp>
      <p:sp>
        <p:nvSpPr>
          <p:cNvPr id="5" name="Text Box 4"/>
          <p:cNvSpPr txBox="1"/>
          <p:nvPr/>
        </p:nvSpPr>
        <p:spPr>
          <a:xfrm>
            <a:off x="1586565" y="4688601"/>
            <a:ext cx="1344454" cy="415498"/>
          </a:xfrm>
          <a:prstGeom prst="rect">
            <a:avLst/>
          </a:prstGeom>
          <a:noFill/>
        </p:spPr>
        <p:txBody>
          <a:bodyPr wrap="square" rtlCol="0">
            <a:spAutoFit/>
          </a:bodyPr>
          <a:lstStyle/>
          <a:p>
            <a:r>
              <a:rPr lang="vi-VN" altLang="en-US" sz="2100"/>
              <a:t>Duty 75%</a:t>
            </a:r>
          </a:p>
        </p:txBody>
      </p:sp>
      <p:sp>
        <p:nvSpPr>
          <p:cNvPr id="6" name="Text Box 5"/>
          <p:cNvSpPr txBox="1"/>
          <p:nvPr/>
        </p:nvSpPr>
        <p:spPr>
          <a:xfrm>
            <a:off x="6127432" y="4688601"/>
            <a:ext cx="1501616" cy="415498"/>
          </a:xfrm>
          <a:prstGeom prst="rect">
            <a:avLst/>
          </a:prstGeom>
          <a:noFill/>
        </p:spPr>
        <p:txBody>
          <a:bodyPr wrap="square" rtlCol="0">
            <a:spAutoFit/>
          </a:bodyPr>
          <a:lstStyle/>
          <a:p>
            <a:r>
              <a:rPr lang="vi-VN" altLang="en-US" sz="2100"/>
              <a:t>Duty 90%</a:t>
            </a:r>
          </a:p>
        </p:txBody>
      </p:sp>
      <p:pic>
        <p:nvPicPr>
          <p:cNvPr id="8" name="Picture 7">
            <a:extLst>
              <a:ext uri="{FF2B5EF4-FFF2-40B4-BE49-F238E27FC236}">
                <a16:creationId xmlns:a16="http://schemas.microsoft.com/office/drawing/2014/main" id="{D46D5C47-243A-0378-0261-9EFF235D33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900" y="2107724"/>
            <a:ext cx="4085786" cy="2324576"/>
          </a:xfrm>
          <a:prstGeom prst="rect">
            <a:avLst/>
          </a:prstGeom>
          <a:noFill/>
        </p:spPr>
      </p:pic>
      <p:pic>
        <p:nvPicPr>
          <p:cNvPr id="9" name="Picture 8">
            <a:extLst>
              <a:ext uri="{FF2B5EF4-FFF2-40B4-BE49-F238E27FC236}">
                <a16:creationId xmlns:a16="http://schemas.microsoft.com/office/drawing/2014/main" id="{577C5159-7066-BD46-3123-0D15001291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7878" y="2107724"/>
            <a:ext cx="4776122" cy="2413477"/>
          </a:xfrm>
          <a:prstGeom prst="rect">
            <a:avLst/>
          </a:prstGeom>
          <a:noFill/>
        </p:spPr>
      </p:pic>
      <p:sp>
        <p:nvSpPr>
          <p:cNvPr id="4" name="Rectangle 2">
            <a:extLst>
              <a:ext uri="{FF2B5EF4-FFF2-40B4-BE49-F238E27FC236}">
                <a16:creationId xmlns:a16="http://schemas.microsoft.com/office/drawing/2014/main" id="{448358EA-B4B2-2127-5412-DFDF25DD3C63}"/>
              </a:ext>
            </a:extLst>
          </p:cNvPr>
          <p:cNvSpPr>
            <a:spLocks noGrp="1" noChangeArrowheads="1"/>
          </p:cNvSpPr>
          <p:nvPr>
            <p:ph type="title"/>
          </p:nvPr>
        </p:nvSpPr>
        <p:spPr>
          <a:xfrm>
            <a:off x="2054871" y="222296"/>
            <a:ext cx="5034257" cy="506016"/>
          </a:xfrm>
        </p:spPr>
        <p:txBody>
          <a:bodyPr spcFirstLastPara="1" vert="horz" wrap="square" lIns="68580" tIns="34290" rIns="68580" bIns="34290" numCol="1" rtlCol="0" anchor="ctr" anchorCtr="0" compatLnSpc="1">
            <a:noAutofit/>
          </a:bodyPr>
          <a:lstStyle/>
          <a:p>
            <a:pPr algn="l" eaLnBrk="1" hangingPunct="1"/>
            <a:r>
              <a:rPr lang="vi-VN" sz="3600" b="1">
                <a:solidFill>
                  <a:srgbClr val="3376C7"/>
                </a:solidFill>
                <a:latin typeface="Arial" panose="020B0604020202020204" pitchFamily="34" charset="0"/>
                <a:cs typeface="Arial" panose="020B0604020202020204" pitchFamily="34" charset="0"/>
              </a:rPr>
              <a:t>6.2 </a:t>
            </a:r>
            <a:r>
              <a:rPr sz="3600" b="1">
                <a:solidFill>
                  <a:srgbClr val="3376C7"/>
                </a:solidFill>
                <a:latin typeface="Arial" panose="020B0604020202020204" pitchFamily="34" charset="0"/>
                <a:cs typeface="Arial" panose="020B0604020202020204" pitchFamily="34" charset="0"/>
              </a:rPr>
              <a:t>Kết </a:t>
            </a:r>
            <a:r>
              <a:rPr lang="vi-VN" sz="3600" b="1">
                <a:solidFill>
                  <a:srgbClr val="3376C7"/>
                </a:solidFill>
                <a:latin typeface="Arial" panose="020B0604020202020204" pitchFamily="34" charset="0"/>
                <a:cs typeface="Arial" panose="020B0604020202020204" pitchFamily="34" charset="0"/>
              </a:rPr>
              <a:t>Quả Thực Tế</a:t>
            </a:r>
            <a:endParaRPr lang="vi-VN" sz="3600" b="1" dirty="0">
              <a:solidFill>
                <a:srgbClr val="3376C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6956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55</a:t>
            </a:fld>
            <a:endParaRPr lang="en-US" altLang="en-US" sz="900" dirty="0">
              <a:solidFill>
                <a:srgbClr val="898989"/>
              </a:solidFill>
              <a:latin typeface="Arial" panose="020B0604020202020204" pitchFamily="34" charset="0"/>
            </a:endParaRPr>
          </a:p>
        </p:txBody>
      </p:sp>
      <p:sp>
        <p:nvSpPr>
          <p:cNvPr id="4" name="Rectangle 2">
            <a:extLst>
              <a:ext uri="{FF2B5EF4-FFF2-40B4-BE49-F238E27FC236}">
                <a16:creationId xmlns:a16="http://schemas.microsoft.com/office/drawing/2014/main" id="{448358EA-B4B2-2127-5412-DFDF25DD3C63}"/>
              </a:ext>
            </a:extLst>
          </p:cNvPr>
          <p:cNvSpPr>
            <a:spLocks noGrp="1" noChangeArrowheads="1"/>
          </p:cNvSpPr>
          <p:nvPr>
            <p:ph type="title"/>
          </p:nvPr>
        </p:nvSpPr>
        <p:spPr>
          <a:xfrm>
            <a:off x="2054871" y="222296"/>
            <a:ext cx="5034257" cy="506016"/>
          </a:xfrm>
        </p:spPr>
        <p:txBody>
          <a:bodyPr spcFirstLastPara="1" vert="horz" wrap="square" lIns="68580" tIns="34290" rIns="68580" bIns="34290" numCol="1" rtlCol="0" anchor="ctr" anchorCtr="0" compatLnSpc="1">
            <a:noAutofit/>
          </a:bodyPr>
          <a:lstStyle/>
          <a:p>
            <a:pPr algn="l" eaLnBrk="1" hangingPunct="1"/>
            <a:r>
              <a:rPr lang="vi-VN" sz="3600" b="1">
                <a:solidFill>
                  <a:srgbClr val="3376C7"/>
                </a:solidFill>
                <a:latin typeface="Arial" panose="020B0604020202020204" pitchFamily="34" charset="0"/>
                <a:cs typeface="Arial" panose="020B0604020202020204" pitchFamily="34" charset="0"/>
              </a:rPr>
              <a:t>6.2 </a:t>
            </a:r>
            <a:r>
              <a:rPr sz="3600" b="1">
                <a:solidFill>
                  <a:srgbClr val="3376C7"/>
                </a:solidFill>
                <a:latin typeface="Arial" panose="020B0604020202020204" pitchFamily="34" charset="0"/>
                <a:cs typeface="Arial" panose="020B0604020202020204" pitchFamily="34" charset="0"/>
              </a:rPr>
              <a:t>Kết </a:t>
            </a:r>
            <a:r>
              <a:rPr lang="vi-VN" sz="3600" b="1">
                <a:solidFill>
                  <a:srgbClr val="3376C7"/>
                </a:solidFill>
                <a:latin typeface="Arial" panose="020B0604020202020204" pitchFamily="34" charset="0"/>
                <a:cs typeface="Arial" panose="020B0604020202020204" pitchFamily="34" charset="0"/>
              </a:rPr>
              <a:t>Quả Thực Tế</a:t>
            </a:r>
            <a:endParaRPr lang="vi-VN" sz="3600" b="1" dirty="0">
              <a:solidFill>
                <a:srgbClr val="3376C7"/>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825BA5E-79EE-1B1D-853D-559F266C4AF7}"/>
              </a:ext>
            </a:extLst>
          </p:cNvPr>
          <p:cNvPicPr>
            <a:picLocks noChangeAspect="1"/>
          </p:cNvPicPr>
          <p:nvPr/>
        </p:nvPicPr>
        <p:blipFill>
          <a:blip r:embed="rId2"/>
          <a:stretch>
            <a:fillRect/>
          </a:stretch>
        </p:blipFill>
        <p:spPr>
          <a:xfrm>
            <a:off x="487790" y="1242849"/>
            <a:ext cx="3134162" cy="2333951"/>
          </a:xfrm>
          <a:prstGeom prst="rect">
            <a:avLst/>
          </a:prstGeom>
        </p:spPr>
      </p:pic>
      <p:pic>
        <p:nvPicPr>
          <p:cNvPr id="12" name="Picture 11">
            <a:extLst>
              <a:ext uri="{FF2B5EF4-FFF2-40B4-BE49-F238E27FC236}">
                <a16:creationId xmlns:a16="http://schemas.microsoft.com/office/drawing/2014/main" id="{646584B1-D9BD-46D9-86E6-028E9403A302}"/>
              </a:ext>
            </a:extLst>
          </p:cNvPr>
          <p:cNvPicPr>
            <a:picLocks noChangeAspect="1"/>
          </p:cNvPicPr>
          <p:nvPr/>
        </p:nvPicPr>
        <p:blipFill>
          <a:blip r:embed="rId3"/>
          <a:stretch>
            <a:fillRect/>
          </a:stretch>
        </p:blipFill>
        <p:spPr>
          <a:xfrm>
            <a:off x="5429034" y="1242849"/>
            <a:ext cx="3086531" cy="2314898"/>
          </a:xfrm>
          <a:prstGeom prst="rect">
            <a:avLst/>
          </a:prstGeom>
        </p:spPr>
      </p:pic>
      <p:pic>
        <p:nvPicPr>
          <p:cNvPr id="14" name="Picture 13">
            <a:extLst>
              <a:ext uri="{FF2B5EF4-FFF2-40B4-BE49-F238E27FC236}">
                <a16:creationId xmlns:a16="http://schemas.microsoft.com/office/drawing/2014/main" id="{354D2FE8-3257-79FC-7F6E-C4AA828D1E51}"/>
              </a:ext>
            </a:extLst>
          </p:cNvPr>
          <p:cNvPicPr>
            <a:picLocks noChangeAspect="1"/>
          </p:cNvPicPr>
          <p:nvPr/>
        </p:nvPicPr>
        <p:blipFill>
          <a:blip r:embed="rId4"/>
          <a:stretch>
            <a:fillRect/>
          </a:stretch>
        </p:blipFill>
        <p:spPr>
          <a:xfrm rot="16200000">
            <a:off x="3173016" y="3242912"/>
            <a:ext cx="2636043" cy="3514724"/>
          </a:xfrm>
          <a:prstGeom prst="rect">
            <a:avLst/>
          </a:prstGeom>
        </p:spPr>
      </p:pic>
    </p:spTree>
    <p:extLst>
      <p:ext uri="{BB962C8B-B14F-4D97-AF65-F5344CB8AC3E}">
        <p14:creationId xmlns:p14="http://schemas.microsoft.com/office/powerpoint/2010/main" val="418260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322792" y="216764"/>
            <a:ext cx="4498415" cy="506016"/>
          </a:xfrm>
        </p:spPr>
        <p:txBody>
          <a:bodyPr spcFirstLastPara="1" vert="horz" wrap="square" lIns="68580" tIns="34290" rIns="68580" bIns="34290" numCol="1" rtlCol="0" anchor="ctr" anchorCtr="0" compatLnSpc="1">
            <a:noAutofit/>
          </a:bodyPr>
          <a:lstStyle/>
          <a:p>
            <a:pPr algn="l" eaLnBrk="1" hangingPunct="1"/>
            <a:r>
              <a:rPr sz="4000" b="1" dirty="0">
                <a:solidFill>
                  <a:srgbClr val="3376C7"/>
                </a:solidFill>
                <a:latin typeface="Arial" panose="020B0604020202020204" pitchFamily="34" charset="0"/>
                <a:cs typeface="Arial" panose="020B0604020202020204" pitchFamily="34" charset="0"/>
              </a:rPr>
              <a:t>Kết </a:t>
            </a:r>
            <a:r>
              <a:rPr lang="vi-VN" sz="4000" b="1" dirty="0">
                <a:solidFill>
                  <a:srgbClr val="3376C7"/>
                </a:solidFill>
                <a:latin typeface="Arial" panose="020B0604020202020204" pitchFamily="34" charset="0"/>
                <a:cs typeface="Arial" panose="020B0604020202020204" pitchFamily="34" charset="0"/>
              </a:rPr>
              <a:t>Quả Demo</a:t>
            </a:r>
          </a:p>
        </p:txBody>
      </p:sp>
      <p:sp>
        <p:nvSpPr>
          <p:cNvPr id="17411"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56</a:t>
            </a:fld>
            <a:endParaRPr lang="en-US" altLang="en-US" sz="900" dirty="0">
              <a:solidFill>
                <a:srgbClr val="898989"/>
              </a:solidFill>
              <a:latin typeface="Arial" panose="020B0604020202020204" pitchFamily="34" charset="0"/>
            </a:endParaRPr>
          </a:p>
        </p:txBody>
      </p:sp>
      <p:pic>
        <p:nvPicPr>
          <p:cNvPr id="4" name="bamtuong">
            <a:hlinkClick r:id="" action="ppaction://media"/>
            <a:extLst>
              <a:ext uri="{FF2B5EF4-FFF2-40B4-BE49-F238E27FC236}">
                <a16:creationId xmlns:a16="http://schemas.microsoft.com/office/drawing/2014/main" id="{925717DF-4CE2-91AC-EDB0-00BA740A6051}"/>
              </a:ext>
            </a:extLst>
          </p:cNvPr>
          <p:cNvPicPr>
            <a:picLocks noChangeAspect="1"/>
          </p:cNvPicPr>
          <p:nvPr>
            <a:videoFile r:link="rId1"/>
            <p:extLst>
              <p:ext uri="{DAA4B4D4-6D71-4841-9C94-3DE7FCFB9230}">
                <p14:media xmlns:p14="http://schemas.microsoft.com/office/powerpoint/2010/main" r:embed="rId2">
                  <p14:trim end="4832"/>
                </p14:media>
              </p:ext>
            </p:extLst>
          </p:nvPr>
        </p:nvPicPr>
        <p:blipFill>
          <a:blip r:embed="rId5"/>
          <a:stretch>
            <a:fillRect/>
          </a:stretch>
        </p:blipFill>
        <p:spPr>
          <a:xfrm>
            <a:off x="5969079" y="1063438"/>
            <a:ext cx="2893219" cy="4937312"/>
          </a:xfrm>
          <a:prstGeom prst="rect">
            <a:avLst/>
          </a:prstGeom>
        </p:spPr>
      </p:pic>
      <p:pic>
        <p:nvPicPr>
          <p:cNvPr id="5" name="dichuyen">
            <a:hlinkClick r:id="" action="ppaction://media"/>
            <a:extLst>
              <a:ext uri="{FF2B5EF4-FFF2-40B4-BE49-F238E27FC236}">
                <a16:creationId xmlns:a16="http://schemas.microsoft.com/office/drawing/2014/main" id="{5D13832A-0351-2B0E-044B-7ABA04817962}"/>
              </a:ext>
            </a:extLst>
          </p:cNvPr>
          <p:cNvPicPr>
            <a:picLocks noChangeAspect="1"/>
          </p:cNvPicPr>
          <p:nvPr>
            <a:videoFile r:link="rId1"/>
            <p:extLst>
              <p:ext uri="{DAA4B4D4-6D71-4841-9C94-3DE7FCFB9230}">
                <p14:media xmlns:p14="http://schemas.microsoft.com/office/powerpoint/2010/main" r:embed="rId3">
                  <p14:trim end="44416.6666"/>
                </p14:media>
              </p:ext>
            </p:extLst>
          </p:nvPr>
        </p:nvPicPr>
        <p:blipFill>
          <a:blip r:embed="rId6"/>
          <a:stretch>
            <a:fillRect/>
          </a:stretch>
        </p:blipFill>
        <p:spPr>
          <a:xfrm>
            <a:off x="84931" y="1063438"/>
            <a:ext cx="2893219"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mute="1">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562311" y="204368"/>
            <a:ext cx="6828654" cy="506016"/>
          </a:xfrm>
        </p:spPr>
        <p:txBody>
          <a:bodyPr spcFirstLastPara="1" vert="horz" wrap="square" lIns="68580" tIns="34290" rIns="68580" bIns="34290" numCol="1" rtlCol="0" anchor="ctr" anchorCtr="0" compatLnSpc="1">
            <a:noAutofit/>
          </a:bodyPr>
          <a:lstStyle/>
          <a:p>
            <a:pPr algn="l" eaLnBrk="1" hangingPunct="1"/>
            <a:r>
              <a:rPr sz="3600" b="1" dirty="0">
                <a:solidFill>
                  <a:srgbClr val="3376C7"/>
                </a:solidFill>
                <a:latin typeface="Arial" panose="020B0604020202020204" pitchFamily="34" charset="0"/>
                <a:cs typeface="Arial" panose="020B0604020202020204" pitchFamily="34" charset="0"/>
              </a:rPr>
              <a:t>Kết luận, hướng phát triển</a:t>
            </a:r>
            <a:endParaRPr sz="3600" b="1" dirty="0">
              <a:solidFill>
                <a:srgbClr val="3376C7"/>
              </a:solidFill>
              <a:latin typeface="Arial" panose="020B0604020202020204" pitchFamily="34" charset="0"/>
              <a:ea typeface="Arial" panose="020B0604020202020204" pitchFamily="34" charset="0"/>
            </a:endParaRPr>
          </a:p>
        </p:txBody>
      </p:sp>
      <p:sp>
        <p:nvSpPr>
          <p:cNvPr id="18435"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57</a:t>
            </a:fld>
            <a:endParaRPr lang="en-US" altLang="en-US" sz="900" dirty="0">
              <a:solidFill>
                <a:srgbClr val="898989"/>
              </a:solidFill>
              <a:latin typeface="Arial" panose="020B0604020202020204" pitchFamily="34" charset="0"/>
            </a:endParaRPr>
          </a:p>
        </p:txBody>
      </p:sp>
      <p:sp>
        <p:nvSpPr>
          <p:cNvPr id="17412" name="TextBox 47"/>
          <p:cNvSpPr txBox="1"/>
          <p:nvPr/>
        </p:nvSpPr>
        <p:spPr>
          <a:xfrm>
            <a:off x="310515" y="1143532"/>
            <a:ext cx="8663156" cy="4871785"/>
          </a:xfrm>
          <a:prstGeom prst="rect">
            <a:avLst/>
          </a:prstGeom>
          <a:noFill/>
          <a:ln w="9525">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r>
              <a:rPr lang="en-US" altLang="en-US" sz="2400" b="1">
                <a:latin typeface="Arial" panose="020B0604020202020204" pitchFamily="34" charset="0"/>
              </a:rPr>
              <a:t>- </a:t>
            </a:r>
            <a:r>
              <a:rPr lang="vi-VN" altLang="en-US" sz="1800">
                <a:latin typeface="Arial" panose="020B0604020202020204" pitchFamily="34" charset="0"/>
              </a:rPr>
              <a:t>Tổng </a:t>
            </a:r>
            <a:r>
              <a:rPr lang="vi-VN" altLang="en-US" sz="1800" dirty="0">
                <a:latin typeface="Arial" panose="020B0604020202020204" pitchFamily="34" charset="0"/>
              </a:rPr>
              <a:t>chí phí cho đồ án </a:t>
            </a:r>
            <a:r>
              <a:rPr lang="vi-VN" altLang="en-US" sz="1800">
                <a:latin typeface="Arial" panose="020B0604020202020204" pitchFamily="34" charset="0"/>
              </a:rPr>
              <a:t>khoảng 2.000.000 VND</a:t>
            </a:r>
            <a:endParaRPr lang="vi-VN" altLang="en-US" sz="1800" b="1">
              <a:latin typeface="Arial" panose="020B0604020202020204" pitchFamily="34" charset="0"/>
            </a:endParaRPr>
          </a:p>
          <a:p>
            <a:pPr lvl="0" eaLnBrk="1" hangingPunct="1">
              <a:spcBef>
                <a:spcPct val="0"/>
              </a:spcBef>
              <a:buFontTx/>
              <a:buChar char="-"/>
            </a:pPr>
            <a:r>
              <a:rPr lang="vi-VN" altLang="en-US" sz="1800">
                <a:latin typeface="Arial" panose="020B0604020202020204" pitchFamily="34" charset="0"/>
              </a:rPr>
              <a:t>Chưa hoàn thiện thiết kế cánh quạt hoàn hỏa nhất</a:t>
            </a:r>
          </a:p>
          <a:p>
            <a:pPr lvl="0" eaLnBrk="1" hangingPunct="1">
              <a:spcBef>
                <a:spcPct val="0"/>
              </a:spcBef>
              <a:buFontTx/>
              <a:buChar char="-"/>
            </a:pPr>
            <a:r>
              <a:rPr lang="vi-VN" altLang="en-US" sz="1800">
                <a:latin typeface="Arial" panose="020B0604020202020204" pitchFamily="34" charset="0"/>
              </a:rPr>
              <a:t>Với mạch điều khiển hệ thống và mạch cho bộ điều khiển RF cơ bản đã hoàn thành những tính năng đề ra, hoạt động tương đối ổn định. Tuy nhiên vẫn có một số vấn đề về hiệu suất sử dụng chưa được cao. </a:t>
            </a:r>
          </a:p>
          <a:p>
            <a:pPr lvl="0" eaLnBrk="1" hangingPunct="1">
              <a:spcBef>
                <a:spcPct val="0"/>
              </a:spcBef>
              <a:buFontTx/>
              <a:buChar char="-"/>
            </a:pPr>
            <a:r>
              <a:rPr lang="vi-VN" altLang="en-US" sz="1800">
                <a:latin typeface="Arial" panose="020B0604020202020204" pitchFamily="34" charset="0"/>
              </a:rPr>
              <a:t>Bánh xe với lốp cao su vẫn chưa có được độ bám tốt nhất, robot vẫn còn trượt và chưa hoạt thực sự bám tốt</a:t>
            </a:r>
          </a:p>
          <a:p>
            <a:pPr marL="0" indent="0" eaLnBrk="1" hangingPunct="1">
              <a:spcBef>
                <a:spcPct val="0"/>
              </a:spcBef>
              <a:buNone/>
            </a:pPr>
            <a:r>
              <a:rPr lang="vi-VN" altLang="en-US" sz="1800" b="1" u="sng">
                <a:latin typeface="Arial" panose="020B0604020202020204" pitchFamily="34" charset="0"/>
              </a:rPr>
              <a:t>Hướng Phát Triển: </a:t>
            </a:r>
          </a:p>
          <a:p>
            <a:pPr marL="0" indent="0" eaLnBrk="1" hangingPunct="1">
              <a:spcBef>
                <a:spcPct val="0"/>
              </a:spcBef>
              <a:buNone/>
            </a:pPr>
            <a:r>
              <a:rPr lang="vi-VN" altLang="en-US" sz="1800">
                <a:latin typeface="Arial" panose="020B0604020202020204" pitchFamily="34" charset="0"/>
              </a:rPr>
              <a:t>- Chọn vật liệu làm lốp có độ dính tường tốt và động cơ thực sự mạnh để tạo ra mô hình có độ bám tường tốt nhất.</a:t>
            </a:r>
          </a:p>
          <a:p>
            <a:pPr marL="0" indent="0" eaLnBrk="1" hangingPunct="1">
              <a:spcBef>
                <a:spcPct val="0"/>
              </a:spcBef>
              <a:buNone/>
            </a:pPr>
            <a:r>
              <a:rPr lang="vi-VN" altLang="en-US" sz="1800">
                <a:latin typeface="Arial" panose="020B0604020202020204" pitchFamily="34" charset="0"/>
              </a:rPr>
              <a:t>- Thiết kế mạch điều khiển hệ thống có khả năng tự động cân chỉnh sức hút của quạt để có thể khiến robot di chuyển một cách tốt nhất. </a:t>
            </a:r>
          </a:p>
          <a:p>
            <a:pPr marL="0" indent="0" eaLnBrk="1" hangingPunct="1">
              <a:spcBef>
                <a:spcPct val="0"/>
              </a:spcBef>
              <a:buNone/>
            </a:pPr>
            <a:endParaRPr lang="vi-VN" altLang="en-US" sz="2400" b="1" u="sng" dirty="0">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58</a:t>
            </a:fld>
            <a:endParaRPr lang="en-US" altLang="en-US" sz="900" dirty="0">
              <a:solidFill>
                <a:srgbClr val="898989"/>
              </a:solidFill>
              <a:latin typeface="Arial" panose="020B0604020202020204" pitchFamily="34" charset="0"/>
            </a:endParaRPr>
          </a:p>
        </p:txBody>
      </p:sp>
      <p:sp>
        <p:nvSpPr>
          <p:cNvPr id="49" name="Rectangle 48"/>
          <p:cNvSpPr/>
          <p:nvPr/>
        </p:nvSpPr>
        <p:spPr>
          <a:xfrm>
            <a:off x="1143000" y="1485900"/>
            <a:ext cx="68580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defRPr/>
            </a:pPr>
            <a:endParaRPr lang="en-US" sz="1350" kern="1200"/>
          </a:p>
        </p:txBody>
      </p:sp>
      <p:sp>
        <p:nvSpPr>
          <p:cNvPr id="19460" name="TextBox 49"/>
          <p:cNvSpPr txBox="1"/>
          <p:nvPr/>
        </p:nvSpPr>
        <p:spPr>
          <a:xfrm>
            <a:off x="73342" y="2768918"/>
            <a:ext cx="9154478"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r>
              <a:rPr lang="en-US" altLang="en-US" sz="6000" b="1" dirty="0">
                <a:solidFill>
                  <a:srgbClr val="3376C7"/>
                </a:solidFill>
                <a:latin typeface="Arial" panose="020B0604020202020204" pitchFamily="34" charset="0"/>
              </a:rPr>
              <a:t>CẢM ƠN</a:t>
            </a:r>
            <a:r>
              <a:rPr lang="vi-VN" altLang="en-US" sz="6000" b="1" dirty="0">
                <a:solidFill>
                  <a:srgbClr val="3376C7"/>
                </a:solidFill>
                <a:latin typeface="Arial" panose="020B0604020202020204" pitchFamily="34" charset="0"/>
              </a:rPr>
              <a:t> QUÝ THẦY CÔ</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59</a:t>
            </a:fld>
            <a:endParaRPr lang="en-US" altLang="en-US" sz="900" dirty="0">
              <a:solidFill>
                <a:srgbClr val="898989"/>
              </a:solidFill>
              <a:latin typeface="Arial" panose="020B0604020202020204" pitchFamily="34" charset="0"/>
            </a:endParaRPr>
          </a:p>
        </p:txBody>
      </p:sp>
      <p:sp>
        <p:nvSpPr>
          <p:cNvPr id="2" name="Rectangle 2">
            <a:extLst>
              <a:ext uri="{FF2B5EF4-FFF2-40B4-BE49-F238E27FC236}">
                <a16:creationId xmlns:a16="http://schemas.microsoft.com/office/drawing/2014/main" id="{FC6F2F0F-3AC3-359A-7C88-AA2D8ED4F3BF}"/>
              </a:ext>
            </a:extLst>
          </p:cNvPr>
          <p:cNvSpPr>
            <a:spLocks noGrp="1" noChangeArrowheads="1"/>
          </p:cNvSpPr>
          <p:nvPr>
            <p:ph type="title"/>
          </p:nvPr>
        </p:nvSpPr>
        <p:spPr>
          <a:xfrm>
            <a:off x="952208" y="213956"/>
            <a:ext cx="8075251" cy="506016"/>
          </a:xfrm>
        </p:spPr>
        <p:txBody>
          <a:bodyPr spcFirstLastPara="1" vert="horz" wrap="square" lIns="68580" tIns="34290" rIns="68580" bIns="34290" numCol="1" rtlCol="0" anchor="ctr" anchorCtr="0" compatLnSpc="1">
            <a:normAutofit/>
          </a:bodyPr>
          <a:lstStyle/>
          <a:p>
            <a:pPr algn="ctr" eaLnBrk="1" hangingPunct="1"/>
            <a:r>
              <a:rPr lang="en-US" sz="2400" b="1">
                <a:solidFill>
                  <a:srgbClr val="3376C7"/>
                </a:solidFill>
                <a:latin typeface="Arial" panose="020B0604020202020204" pitchFamily="34" charset="0"/>
                <a:cs typeface="Arial" panose="020B0604020202020204" pitchFamily="34" charset="0"/>
              </a:rPr>
              <a:t>LM2734YMK</a:t>
            </a:r>
            <a:endParaRPr lang="vi-VN" sz="2400" b="1" dirty="0">
              <a:solidFill>
                <a:srgbClr val="3376C7"/>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DC3F4E8-7FAE-74CF-9622-D2DF05DBFFD1}"/>
              </a:ext>
            </a:extLst>
          </p:cNvPr>
          <p:cNvPicPr>
            <a:picLocks noChangeAspect="1"/>
          </p:cNvPicPr>
          <p:nvPr/>
        </p:nvPicPr>
        <p:blipFill>
          <a:blip r:embed="rId3"/>
          <a:stretch>
            <a:fillRect/>
          </a:stretch>
        </p:blipFill>
        <p:spPr>
          <a:xfrm>
            <a:off x="454660" y="1303992"/>
            <a:ext cx="2138680" cy="8255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8CB434-9E39-E650-1CA5-8197EE247E96}"/>
                  </a:ext>
                </a:extLst>
              </p:cNvPr>
              <p:cNvSpPr txBox="1"/>
              <p:nvPr/>
            </p:nvSpPr>
            <p:spPr>
              <a:xfrm>
                <a:off x="3533364" y="2061321"/>
                <a:ext cx="4670612" cy="505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𝐷</m:t>
                      </m:r>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5+0.45</m:t>
                          </m:r>
                        </m:num>
                        <m:den>
                          <m:r>
                            <a:rPr lang="vi-VN" i="1">
                              <a:latin typeface="Cambria Math" panose="02040503050406030204" pitchFamily="18" charset="0"/>
                            </a:rPr>
                            <m:t>8</m:t>
                          </m:r>
                          <m:r>
                            <a:rPr lang="vi-VN" b="0" i="0" smtClean="0">
                              <a:latin typeface="Cambria Math" panose="02040503050406030204" pitchFamily="18" charset="0"/>
                            </a:rPr>
                            <m:t>.</m:t>
                          </m:r>
                          <m:r>
                            <a:rPr lang="vi-VN" i="1">
                              <a:latin typeface="Cambria Math" panose="02040503050406030204" pitchFamily="18" charset="0"/>
                            </a:rPr>
                            <m:t>4</m:t>
                          </m:r>
                          <m:r>
                            <a:rPr lang="en-US" i="0">
                              <a:latin typeface="Cambria Math" panose="02040503050406030204" pitchFamily="18" charset="0"/>
                            </a:rPr>
                            <m:t>+ 0.45−0.</m:t>
                          </m:r>
                          <m:r>
                            <a:rPr lang="vi-VN" i="1">
                              <a:latin typeface="Cambria Math" panose="02040503050406030204" pitchFamily="18" charset="0"/>
                            </a:rPr>
                            <m:t>39</m:t>
                          </m:r>
                        </m:den>
                      </m:f>
                      <m:r>
                        <a:rPr lang="en-US" i="0">
                          <a:latin typeface="Cambria Math" panose="02040503050406030204" pitchFamily="18" charset="0"/>
                        </a:rPr>
                        <m:t>=0.</m:t>
                      </m:r>
                      <m:r>
                        <a:rPr lang="vi-VN" i="1">
                          <a:latin typeface="Cambria Math" panose="02040503050406030204" pitchFamily="18" charset="0"/>
                        </a:rPr>
                        <m:t>64</m:t>
                      </m:r>
                    </m:oMath>
                  </m:oMathPara>
                </a14:m>
                <a:endParaRPr lang="en-US"/>
              </a:p>
            </p:txBody>
          </p:sp>
        </mc:Choice>
        <mc:Fallback xmlns="">
          <p:sp>
            <p:nvSpPr>
              <p:cNvPr id="5" name="TextBox 4">
                <a:extLst>
                  <a:ext uri="{FF2B5EF4-FFF2-40B4-BE49-F238E27FC236}">
                    <a16:creationId xmlns:a16="http://schemas.microsoft.com/office/drawing/2014/main" id="{7C8CB434-9E39-E650-1CA5-8197EE247E96}"/>
                  </a:ext>
                </a:extLst>
              </p:cNvPr>
              <p:cNvSpPr txBox="1">
                <a:spLocks noRot="1" noChangeAspect="1" noMove="1" noResize="1" noEditPoints="1" noAdjustHandles="1" noChangeArrowheads="1" noChangeShapeType="1" noTextEdit="1"/>
              </p:cNvSpPr>
              <p:nvPr/>
            </p:nvSpPr>
            <p:spPr>
              <a:xfrm>
                <a:off x="3533364" y="2061321"/>
                <a:ext cx="4670612" cy="505010"/>
              </a:xfrm>
              <a:prstGeom prst="rect">
                <a:avLst/>
              </a:prstGeom>
              <a:blipFill>
                <a:blip r:embed="rId4"/>
                <a:stretch>
                  <a:fillRect b="-120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E28A1BC-25A6-A535-4691-27623912AA2F}"/>
              </a:ext>
            </a:extLst>
          </p:cNvPr>
          <p:cNvSpPr txBox="1"/>
          <p:nvPr/>
        </p:nvSpPr>
        <p:spPr>
          <a:xfrm>
            <a:off x="2212041" y="1156137"/>
            <a:ext cx="6931959" cy="905184"/>
          </a:xfrm>
          <a:prstGeom prst="rect">
            <a:avLst/>
          </a:prstGeom>
          <a:noFill/>
        </p:spPr>
        <p:txBody>
          <a:bodyPr wrap="square">
            <a:spAutoFit/>
          </a:bodyPr>
          <a:lstStyle/>
          <a:p>
            <a:pPr indent="457200" algn="just">
              <a:lnSpc>
                <a:spcPct val="150000"/>
              </a:lnSpc>
              <a:spcBef>
                <a:spcPts val="600"/>
              </a:spcBef>
              <a:spcAft>
                <a:spcPts val="100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V</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D </a:t>
            </a:r>
            <a:r>
              <a:rPr lang="vi-VN" sz="1400">
                <a:effectLst/>
                <a:latin typeface="Times New Roman" panose="02020603050405020304" pitchFamily="18" charset="0"/>
                <a:ea typeface="Calibri" panose="020F0502020204030204" pitchFamily="34" charset="0"/>
                <a:cs typeface="Times New Roman" panose="02020603050405020304" pitchFamily="18" charset="0"/>
              </a:rPr>
              <a:t>là điện áp đánh thủng qua diode D9, chọn D9 là 1N5819W =&gt; V</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F </a:t>
            </a:r>
            <a:r>
              <a:rPr lang="vi-VN" sz="1400">
                <a:effectLst/>
                <a:latin typeface="Times New Roman" panose="02020603050405020304" pitchFamily="18" charset="0"/>
                <a:ea typeface="Calibri" panose="020F0502020204030204" pitchFamily="34" charset="0"/>
                <a:cs typeface="Times New Roman" panose="02020603050405020304" pitchFamily="18" charset="0"/>
              </a:rPr>
              <a:t>= 0.45 V</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Bef>
                <a:spcPts val="600"/>
              </a:spcBef>
              <a:spcAft>
                <a:spcPts val="100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Lại có công thức V</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SW </a:t>
            </a:r>
            <a:r>
              <a:rPr lang="vi-VN" sz="1400">
                <a:effectLst/>
                <a:latin typeface="Times New Roman" panose="02020603050405020304" pitchFamily="18" charset="0"/>
                <a:ea typeface="Calibri" panose="020F0502020204030204" pitchFamily="34" charset="0"/>
                <a:cs typeface="Times New Roman" panose="02020603050405020304" pitchFamily="18" charset="0"/>
              </a:rPr>
              <a:t>có thể được xấp xỉ bằng I</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O </a:t>
            </a:r>
            <a:r>
              <a:rPr lang="vi-VN" sz="1400">
                <a:effectLst/>
                <a:latin typeface="Times New Roman" panose="02020603050405020304" pitchFamily="18" charset="0"/>
                <a:ea typeface="Calibri" panose="020F0502020204030204" pitchFamily="34" charset="0"/>
                <a:cs typeface="Times New Roman" panose="02020603050405020304" pitchFamily="18" charset="0"/>
              </a:rPr>
              <a:t>x R</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 DS(ON) </a:t>
            </a:r>
            <a:r>
              <a:rPr lang="vi-VN" sz="1400">
                <a:effectLst/>
                <a:latin typeface="Times New Roman" panose="02020603050405020304" pitchFamily="18" charset="0"/>
                <a:ea typeface="Calibri" panose="020F0502020204030204" pitchFamily="34" charset="0"/>
                <a:cs typeface="Times New Roman" panose="02020603050405020304" pitchFamily="18" charset="0"/>
              </a:rPr>
              <a:t>=&gt; V</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SW </a:t>
            </a:r>
            <a:r>
              <a:rPr lang="vi-VN" sz="1400">
                <a:effectLst/>
                <a:latin typeface="Times New Roman" panose="02020603050405020304" pitchFamily="18" charset="0"/>
                <a:ea typeface="Calibri" panose="020F0502020204030204" pitchFamily="34" charset="0"/>
                <a:cs typeface="Times New Roman" panose="02020603050405020304" pitchFamily="18" charset="0"/>
              </a:rPr>
              <a:t>= 1.3 x 0.3 = 0.39V</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574AC3A4-F2B4-876F-B091-4701A3AF9C6C}"/>
              </a:ext>
            </a:extLst>
          </p:cNvPr>
          <p:cNvPicPr>
            <a:picLocks noChangeAspect="1"/>
          </p:cNvPicPr>
          <p:nvPr/>
        </p:nvPicPr>
        <p:blipFill>
          <a:blip r:embed="rId5"/>
          <a:stretch>
            <a:fillRect/>
          </a:stretch>
        </p:blipFill>
        <p:spPr>
          <a:xfrm>
            <a:off x="623570" y="3093956"/>
            <a:ext cx="1969770" cy="56388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1F4429-B9A8-3B14-BB2A-9626A2D51E29}"/>
                  </a:ext>
                </a:extLst>
              </p:cNvPr>
              <p:cNvSpPr txBox="1"/>
              <p:nvPr/>
            </p:nvSpPr>
            <p:spPr>
              <a:xfrm>
                <a:off x="4225424" y="2966505"/>
                <a:ext cx="4670612" cy="716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5+0.45</m:t>
                          </m:r>
                        </m:num>
                        <m:den>
                          <m:r>
                            <a:rPr lang="vi-VN" i="1">
                              <a:latin typeface="Cambria Math" panose="02040503050406030204" pitchFamily="18" charset="0"/>
                            </a:rPr>
                            <m:t>0</m:t>
                          </m:r>
                          <m:r>
                            <a:rPr lang="vi-VN" b="0" i="0" smtClean="0">
                              <a:latin typeface="Cambria Math" panose="02040503050406030204" pitchFamily="18" charset="0"/>
                            </a:rPr>
                            <m:t>.</m:t>
                          </m:r>
                          <m:r>
                            <a:rPr lang="vi-VN" i="1">
                              <a:latin typeface="Cambria Math" panose="02040503050406030204" pitchFamily="18" charset="0"/>
                            </a:rPr>
                            <m:t>3</m:t>
                          </m:r>
                          <m:r>
                            <a:rPr lang="en-US" i="0">
                              <a:latin typeface="Cambria Math" panose="02040503050406030204" pitchFamily="18" charset="0"/>
                            </a:rPr>
                            <m:t> ×0</m:t>
                          </m:r>
                          <m:r>
                            <a:rPr lang="vi-VN" b="0" i="0" smtClean="0">
                              <a:latin typeface="Cambria Math" panose="02040503050406030204" pitchFamily="18" charset="0"/>
                            </a:rPr>
                            <m:t>.</m:t>
                          </m:r>
                          <m:r>
                            <a:rPr lang="vi-VN" i="1">
                              <a:latin typeface="Cambria Math" panose="02040503050406030204" pitchFamily="18" charset="0"/>
                            </a:rPr>
                            <m:t>6</m:t>
                          </m:r>
                          <m:r>
                            <a:rPr lang="en-US" i="0">
                              <a:latin typeface="Cambria Math" panose="02040503050406030204" pitchFamily="18" charset="0"/>
                            </a:rPr>
                            <m:t> ×0.55</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6</m:t>
                              </m:r>
                            </m:sup>
                          </m:sSup>
                        </m:den>
                      </m:f>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r>
                            <a:rPr lang="en-US" i="0">
                              <a:latin typeface="Cambria Math" panose="02040503050406030204" pitchFamily="18" charset="0"/>
                            </a:rPr>
                            <m:t>1−0.</m:t>
                          </m:r>
                          <m:r>
                            <a:rPr lang="vi-VN" i="1">
                              <a:latin typeface="Cambria Math" panose="02040503050406030204" pitchFamily="18" charset="0"/>
                            </a:rPr>
                            <m:t>64</m:t>
                          </m:r>
                        </m:e>
                      </m:d>
                      <m:r>
                        <a:rPr lang="en-US" i="0">
                          <a:latin typeface="Cambria Math" panose="02040503050406030204" pitchFamily="18" charset="0"/>
                        </a:rPr>
                        <m:t>≈</m:t>
                      </m:r>
                      <m:r>
                        <a:rPr lang="vi-VN" i="1">
                          <a:latin typeface="Cambria Math" panose="02040503050406030204" pitchFamily="18" charset="0"/>
                        </a:rPr>
                        <m:t>2</m:t>
                      </m:r>
                      <m:r>
                        <a:rPr lang="en-US" i="0">
                          <a:latin typeface="Cambria Math" panose="02040503050406030204" pitchFamily="18" charset="0"/>
                        </a:rPr>
                        <m:t>0×</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−6</m:t>
                          </m:r>
                        </m:sup>
                      </m:sSup>
                    </m:oMath>
                  </m:oMathPara>
                </a14:m>
                <a:endParaRPr lang="vi-VN"/>
              </a:p>
              <a:p>
                <a:r>
                  <a:rPr lang="vi-VN"/>
                  <a:t>=&gt; chọn L = 22uH</a:t>
                </a:r>
                <a:endParaRPr lang="en-US"/>
              </a:p>
            </p:txBody>
          </p:sp>
        </mc:Choice>
        <mc:Fallback xmlns="">
          <p:sp>
            <p:nvSpPr>
              <p:cNvPr id="12" name="TextBox 11">
                <a:extLst>
                  <a:ext uri="{FF2B5EF4-FFF2-40B4-BE49-F238E27FC236}">
                    <a16:creationId xmlns:a16="http://schemas.microsoft.com/office/drawing/2014/main" id="{D21F4429-B9A8-3B14-BB2A-9626A2D51E29}"/>
                  </a:ext>
                </a:extLst>
              </p:cNvPr>
              <p:cNvSpPr txBox="1">
                <a:spLocks noRot="1" noChangeAspect="1" noMove="1" noResize="1" noEditPoints="1" noAdjustHandles="1" noChangeArrowheads="1" noChangeShapeType="1" noTextEdit="1"/>
              </p:cNvSpPr>
              <p:nvPr/>
            </p:nvSpPr>
            <p:spPr>
              <a:xfrm>
                <a:off x="4225424" y="2966505"/>
                <a:ext cx="4670612" cy="716863"/>
              </a:xfrm>
              <a:prstGeom prst="rect">
                <a:avLst/>
              </a:prstGeom>
              <a:blipFill>
                <a:blip r:embed="rId6"/>
                <a:stretch>
                  <a:fillRect l="-392" b="-854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2EBFA44B-DB64-0754-B03B-42208068AC2E}"/>
              </a:ext>
            </a:extLst>
          </p:cNvPr>
          <p:cNvSpPr txBox="1"/>
          <p:nvPr/>
        </p:nvSpPr>
        <p:spPr>
          <a:xfrm>
            <a:off x="539115" y="3812735"/>
            <a:ext cx="8604885" cy="1518364"/>
          </a:xfrm>
          <a:prstGeom prst="rect">
            <a:avLst/>
          </a:prstGeom>
          <a:noFill/>
        </p:spPr>
        <p:txBody>
          <a:bodyPr wrap="square">
            <a:spAutoFit/>
          </a:bodyPr>
          <a:lstStyle/>
          <a:p>
            <a:pPr indent="457200" algn="just">
              <a:spcBef>
                <a:spcPts val="1200"/>
              </a:spcBef>
              <a:spcAft>
                <a:spcPts val="100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Đối với tụ đầu vào và tụ đầu ra, theo datasheet, khuyến nghị xài tụ 10µF =&gt; C</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in </a:t>
            </a:r>
            <a:r>
              <a:rPr lang="vi-VN" sz="1400">
                <a:effectLst/>
                <a:latin typeface="Times New Roman" panose="02020603050405020304" pitchFamily="18" charset="0"/>
                <a:ea typeface="Calibri" panose="020F0502020204030204" pitchFamily="34" charset="0"/>
                <a:cs typeface="Times New Roman" panose="02020603050405020304" pitchFamily="18" charset="0"/>
              </a:rPr>
              <a:t>= 10µF và C</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out </a:t>
            </a:r>
            <a:r>
              <a:rPr lang="vi-VN" sz="1400">
                <a:effectLst/>
                <a:latin typeface="Times New Roman" panose="02020603050405020304" pitchFamily="18" charset="0"/>
                <a:ea typeface="Calibri" panose="020F0502020204030204" pitchFamily="34" charset="0"/>
                <a:cs typeface="Times New Roman" panose="02020603050405020304" pitchFamily="18" charset="0"/>
              </a:rPr>
              <a:t>= 10uF</a:t>
            </a:r>
            <a:endParaRPr lang="vi-VN">
              <a:latin typeface="Times New Roman" panose="02020603050405020304" pitchFamily="18" charset="0"/>
              <a:ea typeface="Calibri" panose="020F0502020204030204" pitchFamily="34" charset="0"/>
              <a:cs typeface="Times New Roman" panose="02020603050405020304" pitchFamily="18" charset="0"/>
            </a:endParaRPr>
          </a:p>
          <a:p>
            <a:pPr indent="457200" algn="just">
              <a:spcBef>
                <a:spcPts val="1200"/>
              </a:spcBef>
              <a:spcAft>
                <a:spcPts val="100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Đối với boost Diode, theo datasheet chọn diode 1N4148 hoặc diode Schottky tín hiệu nhỏ =&gt; chọn diode 1N5819W</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gn="just">
              <a:spcBef>
                <a:spcPts val="1200"/>
              </a:spcBef>
              <a:spcAft>
                <a:spcPts val="100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Tụ Boost, theo datasheet chọn tụ 0.01 µF.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4DE80657-9A81-B8FB-A541-0AB7191192EF}"/>
              </a:ext>
            </a:extLst>
          </p:cNvPr>
          <p:cNvPicPr>
            <a:picLocks noChangeAspect="1"/>
          </p:cNvPicPr>
          <p:nvPr/>
        </p:nvPicPr>
        <p:blipFill>
          <a:blip r:embed="rId7"/>
          <a:stretch>
            <a:fillRect/>
          </a:stretch>
        </p:blipFill>
        <p:spPr>
          <a:xfrm>
            <a:off x="727075" y="5549435"/>
            <a:ext cx="1593850" cy="542925"/>
          </a:xfrm>
          <a:prstGeom prst="rect">
            <a:avLst/>
          </a:prstGeom>
        </p:spPr>
      </p:pic>
      <p:sp>
        <p:nvSpPr>
          <p:cNvPr id="17" name="TextBox 16">
            <a:extLst>
              <a:ext uri="{FF2B5EF4-FFF2-40B4-BE49-F238E27FC236}">
                <a16:creationId xmlns:a16="http://schemas.microsoft.com/office/drawing/2014/main" id="{9E70D7BE-A8B2-25ED-9BAD-C67447E3BC90}"/>
              </a:ext>
            </a:extLst>
          </p:cNvPr>
          <p:cNvSpPr txBox="1"/>
          <p:nvPr/>
        </p:nvSpPr>
        <p:spPr>
          <a:xfrm>
            <a:off x="1945342" y="5331099"/>
            <a:ext cx="3397623" cy="905184"/>
          </a:xfrm>
          <a:prstGeom prst="rect">
            <a:avLst/>
          </a:prstGeom>
          <a:noFill/>
        </p:spPr>
        <p:txBody>
          <a:bodyPr wrap="square">
            <a:spAutoFit/>
          </a:bodyPr>
          <a:lstStyle/>
          <a:p>
            <a:pPr indent="457200" algn="just">
              <a:lnSpc>
                <a:spcPct val="150000"/>
              </a:lnSpc>
              <a:spcBef>
                <a:spcPts val="600"/>
              </a:spcBef>
              <a:spcAft>
                <a:spcPts val="100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Chọn R2 = 10 Kohm (theo datasheet)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Bef>
                <a:spcPts val="600"/>
              </a:spcBef>
              <a:spcAft>
                <a:spcPts val="100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V</a:t>
            </a:r>
            <a:r>
              <a:rPr lang="vi-VN" sz="1400" baseline="-25000">
                <a:effectLst/>
                <a:latin typeface="Times New Roman" panose="02020603050405020304" pitchFamily="18" charset="0"/>
                <a:ea typeface="Calibri" panose="020F0502020204030204" pitchFamily="34" charset="0"/>
                <a:cs typeface="Times New Roman" panose="02020603050405020304" pitchFamily="18" charset="0"/>
              </a:rPr>
              <a:t>Ref </a:t>
            </a:r>
            <a:r>
              <a:rPr lang="vi-VN" sz="1400">
                <a:effectLst/>
                <a:latin typeface="Times New Roman" panose="02020603050405020304" pitchFamily="18" charset="0"/>
                <a:ea typeface="Calibri" panose="020F0502020204030204" pitchFamily="34" charset="0"/>
                <a:cs typeface="Times New Roman" panose="02020603050405020304" pitchFamily="18" charset="0"/>
              </a:rPr>
              <a:t>= 0.816 V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ight Brace 17">
            <a:extLst>
              <a:ext uri="{FF2B5EF4-FFF2-40B4-BE49-F238E27FC236}">
                <a16:creationId xmlns:a16="http://schemas.microsoft.com/office/drawing/2014/main" id="{103A5DE2-6255-2515-432B-9FF4E5C3DFD7}"/>
              </a:ext>
            </a:extLst>
          </p:cNvPr>
          <p:cNvSpPr/>
          <p:nvPr/>
        </p:nvSpPr>
        <p:spPr>
          <a:xfrm>
            <a:off x="5342965" y="5394196"/>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CD84A4B6-8ADD-9501-ED80-3389945282FB}"/>
              </a:ext>
            </a:extLst>
          </p:cNvPr>
          <p:cNvSpPr txBox="1"/>
          <p:nvPr/>
        </p:nvSpPr>
        <p:spPr>
          <a:xfrm>
            <a:off x="5499846" y="5697842"/>
            <a:ext cx="3397623" cy="376834"/>
          </a:xfrm>
          <a:prstGeom prst="rect">
            <a:avLst/>
          </a:prstGeom>
          <a:noFill/>
        </p:spPr>
        <p:txBody>
          <a:bodyPr wrap="square">
            <a:spAutoFit/>
          </a:bodyPr>
          <a:lstStyle/>
          <a:p>
            <a:pPr indent="457200" algn="just">
              <a:lnSpc>
                <a:spcPct val="150000"/>
              </a:lnSpc>
              <a:spcBef>
                <a:spcPts val="600"/>
              </a:spcBef>
              <a:spcAft>
                <a:spcPts val="1000"/>
              </a:spcAft>
            </a:pPr>
            <a:r>
              <a:rPr lang="vi-VN" sz="1400">
                <a:effectLst/>
                <a:latin typeface="Times New Roman" panose="02020603050405020304" pitchFamily="18" charset="0"/>
                <a:ea typeface="Calibri" panose="020F0502020204030204" pitchFamily="34" charset="0"/>
                <a:cs typeface="Times New Roman" panose="02020603050405020304" pitchFamily="18" charset="0"/>
              </a:rPr>
              <a:t>Chọn R1 = 52.3 Kohm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315EDC8-76A5-0CC4-D2F3-DB605AB9D712}"/>
              </a:ext>
            </a:extLst>
          </p:cNvPr>
          <p:cNvPicPr>
            <a:picLocks noChangeAspect="1"/>
          </p:cNvPicPr>
          <p:nvPr/>
        </p:nvPicPr>
        <p:blipFill>
          <a:blip r:embed="rId8"/>
          <a:stretch>
            <a:fillRect/>
          </a:stretch>
        </p:blipFill>
        <p:spPr>
          <a:xfrm>
            <a:off x="623570" y="2593492"/>
            <a:ext cx="1812290" cy="34353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C73F26-68CF-8915-7BA5-6DFEBA4E3E23}"/>
                  </a:ext>
                </a:extLst>
              </p:cNvPr>
              <p:cNvSpPr txBox="1"/>
              <p:nvPr/>
            </p:nvSpPr>
            <p:spPr>
              <a:xfrm>
                <a:off x="3533364" y="2631853"/>
                <a:ext cx="467957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𝑟</m:t>
                      </m:r>
                      <m:r>
                        <a:rPr lang="en-US" i="0">
                          <a:latin typeface="Cambria Math" panose="02040503050406030204" pitchFamily="18" charset="0"/>
                        </a:rPr>
                        <m:t>=0.387 × </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1.8</m:t>
                          </m:r>
                        </m:e>
                        <m:sup>
                          <m:r>
                            <a:rPr lang="en-US" i="0">
                              <a:latin typeface="Cambria Math" panose="02040503050406030204" pitchFamily="18" charset="0"/>
                            </a:rPr>
                            <m:t>−0.3667</m:t>
                          </m:r>
                        </m:sup>
                      </m:sSup>
                      <m:r>
                        <a:rPr lang="en-US" i="0">
                          <a:latin typeface="Cambria Math" panose="02040503050406030204" pitchFamily="18" charset="0"/>
                        </a:rPr>
                        <m:t>=0.312</m:t>
                      </m:r>
                    </m:oMath>
                  </m:oMathPara>
                </a14:m>
                <a:endParaRPr lang="en-US"/>
              </a:p>
            </p:txBody>
          </p:sp>
        </mc:Choice>
        <mc:Fallback xmlns="">
          <p:sp>
            <p:nvSpPr>
              <p:cNvPr id="8" name="TextBox 7">
                <a:extLst>
                  <a:ext uri="{FF2B5EF4-FFF2-40B4-BE49-F238E27FC236}">
                    <a16:creationId xmlns:a16="http://schemas.microsoft.com/office/drawing/2014/main" id="{2FC73F26-68CF-8915-7BA5-6DFEBA4E3E23}"/>
                  </a:ext>
                </a:extLst>
              </p:cNvPr>
              <p:cNvSpPr txBox="1">
                <a:spLocks noRot="1" noChangeAspect="1" noMove="1" noResize="1" noEditPoints="1" noAdjustHandles="1" noChangeArrowheads="1" noChangeShapeType="1" noTextEdit="1"/>
              </p:cNvSpPr>
              <p:nvPr/>
            </p:nvSpPr>
            <p:spPr>
              <a:xfrm>
                <a:off x="3533364" y="2631853"/>
                <a:ext cx="4679576" cy="307777"/>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4980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1010118" y="229273"/>
            <a:ext cx="4634603" cy="553998"/>
          </a:xfrm>
          <a:prstGeom prst="rect">
            <a:avLst/>
          </a:prstGeom>
          <a:noFill/>
          <a:ln>
            <a:noFill/>
          </a:ln>
        </p:spPr>
        <p:txBody>
          <a:bodyPr wrap="none" rtlCol="0" anchor="t">
            <a:spAutoFit/>
          </a:bodyPr>
          <a:lstStyle/>
          <a:p>
            <a:pPr algn="ctr"/>
            <a:r>
              <a:rPr lang="en-US" altLang="vi-VN" sz="3000" b="1">
                <a:solidFill>
                  <a:schemeClr val="accent1"/>
                </a:solidFill>
                <a:effectLst>
                  <a:outerShdw blurRad="38100" dist="25400" dir="5400000" algn="ctr" rotWithShape="0">
                    <a:srgbClr val="6E747A">
                      <a:alpha val="43000"/>
                    </a:srgbClr>
                  </a:outerShdw>
                </a:effectLst>
              </a:rPr>
              <a:t>3.1 </a:t>
            </a:r>
            <a:r>
              <a:rPr lang="vi-VN" altLang="en-US" sz="3000" b="1">
                <a:solidFill>
                  <a:schemeClr val="accent1"/>
                </a:solidFill>
                <a:effectLst>
                  <a:outerShdw blurRad="38100" dist="25400" dir="5400000" algn="ctr" rotWithShape="0">
                    <a:srgbClr val="6E747A">
                      <a:alpha val="43000"/>
                    </a:srgbClr>
                  </a:outerShdw>
                </a:effectLst>
              </a:rPr>
              <a:t>Nguyên lý hoạt động</a:t>
            </a:r>
          </a:p>
        </p:txBody>
      </p:sp>
      <p:sp>
        <p:nvSpPr>
          <p:cNvPr id="8" name="Text Box 7"/>
          <p:cNvSpPr txBox="1"/>
          <p:nvPr/>
        </p:nvSpPr>
        <p:spPr>
          <a:xfrm>
            <a:off x="411929" y="3153868"/>
            <a:ext cx="4929664" cy="1497050"/>
          </a:xfrm>
          <a:prstGeom prst="rect">
            <a:avLst/>
          </a:prstGeom>
          <a:noFill/>
        </p:spPr>
        <p:txBody>
          <a:bodyPr wrap="square" rtlCol="0">
            <a:noAutofit/>
          </a:bodyPr>
          <a:lstStyle/>
          <a:p>
            <a:pPr marL="257175" indent="-257175">
              <a:buFont typeface="Arial" panose="020B0604020202020204" pitchFamily="34" charset="0"/>
              <a:buChar char="•"/>
            </a:pPr>
            <a:r>
              <a:rPr lang="vi-VN" altLang="en-US" sz="1800">
                <a:latin typeface="Times New Roman" panose="02020603050405020304" charset="0"/>
                <a:cs typeface="Times New Roman" panose="02020603050405020304" charset="0"/>
              </a:rPr>
              <a:t>Hệ thống sử dụng áp suất âm (negative pressure) để hệ thống có thể bám tường, cánh quạt sẽ quay và hút không khí bên trong để làm cho áp suất bên trong khoang áp suất thấp hơn áp suất bên ngoài (áp suất khí quyển). </a:t>
            </a:r>
          </a:p>
        </p:txBody>
      </p:sp>
      <p:pic>
        <p:nvPicPr>
          <p:cNvPr id="3" name="Picture 2">
            <a:extLst>
              <a:ext uri="{FF2B5EF4-FFF2-40B4-BE49-F238E27FC236}">
                <a16:creationId xmlns:a16="http://schemas.microsoft.com/office/drawing/2014/main" id="{BEDD266C-AE93-D2F3-4FB0-88A1FBC96EB1}"/>
              </a:ext>
            </a:extLst>
          </p:cNvPr>
          <p:cNvPicPr>
            <a:picLocks noChangeAspect="1"/>
          </p:cNvPicPr>
          <p:nvPr/>
        </p:nvPicPr>
        <p:blipFill>
          <a:blip r:embed="rId3"/>
          <a:stretch>
            <a:fillRect/>
          </a:stretch>
        </p:blipFill>
        <p:spPr>
          <a:xfrm>
            <a:off x="5725360" y="1775142"/>
            <a:ext cx="2910975" cy="2127251"/>
          </a:xfrm>
          <a:prstGeom prst="rect">
            <a:avLst/>
          </a:prstGeom>
        </p:spPr>
      </p:pic>
      <p:pic>
        <p:nvPicPr>
          <p:cNvPr id="6" name="Picture 5">
            <a:extLst>
              <a:ext uri="{FF2B5EF4-FFF2-40B4-BE49-F238E27FC236}">
                <a16:creationId xmlns:a16="http://schemas.microsoft.com/office/drawing/2014/main" id="{80EFA6D0-2882-4089-0549-857BE38C9624}"/>
              </a:ext>
            </a:extLst>
          </p:cNvPr>
          <p:cNvPicPr>
            <a:picLocks noChangeAspect="1"/>
          </p:cNvPicPr>
          <p:nvPr/>
        </p:nvPicPr>
        <p:blipFill>
          <a:blip r:embed="rId4"/>
          <a:stretch>
            <a:fillRect/>
          </a:stretch>
        </p:blipFill>
        <p:spPr>
          <a:xfrm>
            <a:off x="5781216" y="3950530"/>
            <a:ext cx="2855119" cy="184448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1"/>
          <p:cNvSpPr txBox="1">
            <a:spLocks noGrp="1"/>
          </p:cNvSpPr>
          <p:nvPr>
            <p:ph type="sldNum" sz="quarter" idx="4"/>
          </p:nvPr>
        </p:nvSpPr>
        <p:spPr>
          <a:noFill/>
          <a:ln>
            <a:noFill/>
          </a:ln>
        </p:spPr>
        <p:txBody>
          <a:bodyPr anchor="ctr" anchorCtr="0"/>
          <a:lstStyle/>
          <a:p>
            <a:pPr algn="r">
              <a:spcBef>
                <a:spcPct val="0"/>
              </a:spcBef>
            </a:pPr>
            <a:fld id="{9A0DB2DC-4C9A-4742-B13C-FB6460FD3503}" type="slidenum">
              <a:rPr lang="en-US" altLang="en-US" sz="900" dirty="0">
                <a:solidFill>
                  <a:srgbClr val="898989"/>
                </a:solidFill>
                <a:latin typeface="Arial" panose="020B0604020202020204" pitchFamily="34" charset="0"/>
              </a:rPr>
              <a:pPr algn="r">
                <a:spcBef>
                  <a:spcPct val="0"/>
                </a:spcBef>
              </a:pPr>
              <a:t>60</a:t>
            </a:fld>
            <a:endParaRPr lang="en-US" altLang="en-US" sz="900" dirty="0">
              <a:solidFill>
                <a:srgbClr val="898989"/>
              </a:solidFill>
              <a:latin typeface="Arial" panose="020B0604020202020204" pitchFamily="34" charset="0"/>
            </a:endParaRPr>
          </a:p>
        </p:txBody>
      </p:sp>
      <p:sp>
        <p:nvSpPr>
          <p:cNvPr id="8" name="TextBox 7">
            <a:extLst>
              <a:ext uri="{FF2B5EF4-FFF2-40B4-BE49-F238E27FC236}">
                <a16:creationId xmlns:a16="http://schemas.microsoft.com/office/drawing/2014/main" id="{D6414DF3-51BB-3004-6130-A10A959641C7}"/>
              </a:ext>
            </a:extLst>
          </p:cNvPr>
          <p:cNvSpPr txBox="1"/>
          <p:nvPr/>
        </p:nvSpPr>
        <p:spPr>
          <a:xfrm>
            <a:off x="183657" y="1057275"/>
            <a:ext cx="4482635" cy="877163"/>
          </a:xfrm>
          <a:prstGeom prst="rect">
            <a:avLst/>
          </a:prstGeom>
          <a:noFill/>
        </p:spPr>
        <p:txBody>
          <a:bodyPr wrap="square" rtlCol="0">
            <a:spAutoFit/>
          </a:bodyPr>
          <a:lstStyle/>
          <a:p>
            <a:pPr marL="214313" indent="-214313">
              <a:buFont typeface="Arial" panose="020B0604020202020204" pitchFamily="34" charset="0"/>
              <a:buChar char="•"/>
            </a:pPr>
            <a:r>
              <a:rPr lang="vi-VN" sz="1350">
                <a:latin typeface="Times New Roman" panose="02020603050405020304" pitchFamily="18" charset="0"/>
                <a:ea typeface="Calibri" panose="020F0502020204030204" pitchFamily="34" charset="0"/>
                <a:cs typeface="Times New Roman" panose="02020603050405020304" pitchFamily="18" charset="0"/>
              </a:rPr>
              <a:t>Đối với tụ đầu vào: datasheet khuyến nghị chọn giá trị tụ C</a:t>
            </a:r>
            <a:r>
              <a:rPr lang="vi-VN" sz="1350" baseline="-25000">
                <a:latin typeface="Times New Roman" panose="02020603050405020304" pitchFamily="18" charset="0"/>
                <a:ea typeface="Calibri" panose="020F0502020204030204" pitchFamily="34" charset="0"/>
                <a:cs typeface="Times New Roman" panose="02020603050405020304" pitchFamily="18" charset="0"/>
              </a:rPr>
              <a:t>in </a:t>
            </a:r>
            <a:r>
              <a:rPr lang="vi-VN" sz="1350">
                <a:latin typeface="Times New Roman" panose="02020603050405020304" pitchFamily="18" charset="0"/>
                <a:ea typeface="Calibri" panose="020F0502020204030204" pitchFamily="34" charset="0"/>
                <a:cs typeface="Times New Roman" panose="02020603050405020304" pitchFamily="18" charset="0"/>
              </a:rPr>
              <a:t>= 10µF</a:t>
            </a:r>
          </a:p>
          <a:p>
            <a:pPr marL="214313" indent="-214313">
              <a:buFont typeface="Arial" panose="020B0604020202020204" pitchFamily="34" charset="0"/>
              <a:buChar char="•"/>
            </a:pPr>
            <a:r>
              <a:rPr lang="vi-VN" sz="1350">
                <a:latin typeface="Times New Roman" panose="02020603050405020304" pitchFamily="18" charset="0"/>
                <a:ea typeface="Calibri" panose="020F0502020204030204" pitchFamily="34" charset="0"/>
                <a:cs typeface="Times New Roman" panose="02020603050405020304" pitchFamily="18" charset="0"/>
              </a:rPr>
              <a:t>Cuộn cảm: Ta có công thức sau:</a:t>
            </a:r>
            <a:endParaRPr lang="en-US" sz="1350">
              <a:latin typeface="Times New Roman" panose="02020603050405020304" pitchFamily="18" charset="0"/>
              <a:ea typeface="Calibri" panose="020F0502020204030204" pitchFamily="34" charset="0"/>
              <a:cs typeface="Times New Roman" panose="02020603050405020304" pitchFamily="18" charset="0"/>
            </a:endParaRPr>
          </a:p>
          <a:p>
            <a:endParaRPr lang="en-US" sz="1050"/>
          </a:p>
        </p:txBody>
      </p:sp>
      <p:pic>
        <p:nvPicPr>
          <p:cNvPr id="9" name="Picture 8">
            <a:extLst>
              <a:ext uri="{FF2B5EF4-FFF2-40B4-BE49-F238E27FC236}">
                <a16:creationId xmlns:a16="http://schemas.microsoft.com/office/drawing/2014/main" id="{18029C3F-8927-626A-70F4-D36D93147206}"/>
              </a:ext>
            </a:extLst>
          </p:cNvPr>
          <p:cNvPicPr>
            <a:picLocks noChangeAspect="1"/>
          </p:cNvPicPr>
          <p:nvPr/>
        </p:nvPicPr>
        <p:blipFill>
          <a:blip r:embed="rId3"/>
          <a:stretch>
            <a:fillRect/>
          </a:stretch>
        </p:blipFill>
        <p:spPr>
          <a:xfrm>
            <a:off x="746768" y="1754716"/>
            <a:ext cx="3502343" cy="56292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04B649-60EF-85FB-07B6-812783141014}"/>
                  </a:ext>
                </a:extLst>
              </p:cNvPr>
              <p:cNvSpPr txBox="1"/>
              <p:nvPr/>
            </p:nvSpPr>
            <p:spPr>
              <a:xfrm>
                <a:off x="83265" y="2320031"/>
                <a:ext cx="5799022" cy="9974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𝑀𝐼𝑁</m:t>
                          </m:r>
                        </m:sub>
                      </m:sSub>
                      <m:r>
                        <a:rPr lang="en-US" sz="200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a:latin typeface="Cambria Math" panose="02040503050406030204" pitchFamily="18" charset="0"/>
                            </a:rPr>
                            <m:t>12×</m:t>
                          </m:r>
                          <m:d>
                            <m:dPr>
                              <m:ctrlPr>
                                <a:rPr lang="en-US" sz="2000" i="1">
                                  <a:latin typeface="Cambria Math" panose="02040503050406030204" pitchFamily="18" charset="0"/>
                                </a:rPr>
                              </m:ctrlPr>
                            </m:dPr>
                            <m:e>
                              <m:r>
                                <a:rPr lang="en-US" sz="2000">
                                  <a:latin typeface="Cambria Math" panose="02040503050406030204" pitchFamily="18" charset="0"/>
                                </a:rPr>
                                <m:t>25.2−12</m:t>
                              </m:r>
                            </m:e>
                          </m:d>
                        </m:num>
                        <m:den>
                          <m:r>
                            <a:rPr lang="en-US" sz="2000">
                              <a:latin typeface="Cambria Math" panose="02040503050406030204" pitchFamily="18" charset="0"/>
                            </a:rPr>
                            <m:t>12×0.3×4×500×</m:t>
                          </m:r>
                          <m:sSup>
                            <m:sSupPr>
                              <m:ctrlPr>
                                <a:rPr lang="en-US" sz="2000" i="1">
                                  <a:solidFill>
                                    <a:srgbClr val="836967"/>
                                  </a:solidFill>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3</m:t>
                              </m:r>
                            </m:sup>
                          </m:sSup>
                        </m:den>
                      </m:f>
                      <m:r>
                        <a:rPr lang="en-US" sz="2000">
                          <a:latin typeface="Cambria Math" panose="02040503050406030204" pitchFamily="18" charset="0"/>
                        </a:rPr>
                        <m:t>=22 ×</m:t>
                      </m:r>
                      <m:sSup>
                        <m:sSupPr>
                          <m:ctrlPr>
                            <a:rPr lang="en-US" sz="2000" i="1">
                              <a:solidFill>
                                <a:srgbClr val="836967"/>
                              </a:solidFill>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−6</m:t>
                          </m:r>
                        </m:sup>
                      </m:sSup>
                      <m:r>
                        <a:rPr lang="en-US" sz="2000">
                          <a:latin typeface="Cambria Math" panose="02040503050406030204" pitchFamily="18" charset="0"/>
                        </a:rPr>
                        <m:t>=22 </m:t>
                      </m:r>
                      <m:r>
                        <a:rPr lang="en-US" sz="2000" i="1">
                          <a:latin typeface="Cambria Math" panose="02040503050406030204" pitchFamily="18" charset="0"/>
                        </a:rPr>
                        <m:t>𝜇</m:t>
                      </m:r>
                      <m:r>
                        <a:rPr lang="en-US" sz="2000" i="1">
                          <a:latin typeface="Cambria Math" panose="02040503050406030204" pitchFamily="18" charset="0"/>
                        </a:rPr>
                        <m:t>𝐻</m:t>
                      </m:r>
                    </m:oMath>
                  </m:oMathPara>
                </a14:m>
                <a:endParaRPr lang="en-US" sz="2000"/>
              </a:p>
            </p:txBody>
          </p:sp>
        </mc:Choice>
        <mc:Fallback xmlns="">
          <p:sp>
            <p:nvSpPr>
              <p:cNvPr id="11" name="TextBox 10">
                <a:extLst>
                  <a:ext uri="{FF2B5EF4-FFF2-40B4-BE49-F238E27FC236}">
                    <a16:creationId xmlns:a16="http://schemas.microsoft.com/office/drawing/2014/main" id="{C204B649-60EF-85FB-07B6-812783141014}"/>
                  </a:ext>
                </a:extLst>
              </p:cNvPr>
              <p:cNvSpPr txBox="1">
                <a:spLocks noRot="1" noChangeAspect="1" noMove="1" noResize="1" noEditPoints="1" noAdjustHandles="1" noChangeArrowheads="1" noChangeShapeType="1" noTextEdit="1"/>
              </p:cNvSpPr>
              <p:nvPr/>
            </p:nvSpPr>
            <p:spPr>
              <a:xfrm>
                <a:off x="83265" y="2320031"/>
                <a:ext cx="5799022" cy="997453"/>
              </a:xfrm>
              <a:prstGeom prst="rect">
                <a:avLst/>
              </a:prstGeom>
              <a:blipFill>
                <a:blip r:embed="rId4"/>
                <a:stretch>
                  <a:fillRect b="-552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49E5430A-EA59-9AE4-4E15-EF25D026E40F}"/>
              </a:ext>
            </a:extLst>
          </p:cNvPr>
          <p:cNvSpPr txBox="1"/>
          <p:nvPr/>
        </p:nvSpPr>
        <p:spPr>
          <a:xfrm>
            <a:off x="183656" y="3240435"/>
            <a:ext cx="1800814" cy="338554"/>
          </a:xfrm>
          <a:prstGeom prst="rect">
            <a:avLst/>
          </a:prstGeom>
          <a:noFill/>
        </p:spPr>
        <p:txBody>
          <a:bodyPr wrap="none" rtlCol="0">
            <a:spAutoFit/>
          </a:bodyPr>
          <a:lstStyle/>
          <a:p>
            <a:pPr marL="214313" indent="-214313">
              <a:buFont typeface="Arial" panose="020B0604020202020204" pitchFamily="34" charset="0"/>
              <a:buChar char="•"/>
            </a:pPr>
            <a:r>
              <a:rPr lang="vi-VN" sz="1600">
                <a:latin typeface="Times New Roman" panose="02020603050405020304" pitchFamily="18" charset="0"/>
                <a:ea typeface="Calibri" panose="020F0502020204030204" pitchFamily="34" charset="0"/>
                <a:cs typeface="Times New Roman" panose="02020603050405020304" pitchFamily="18" charset="0"/>
              </a:rPr>
              <a:t>Đối với tụ đầu ra</a:t>
            </a:r>
            <a:endParaRPr lang="en-US" sz="1200"/>
          </a:p>
        </p:txBody>
      </p:sp>
      <p:pic>
        <p:nvPicPr>
          <p:cNvPr id="15" name="Picture 14">
            <a:extLst>
              <a:ext uri="{FF2B5EF4-FFF2-40B4-BE49-F238E27FC236}">
                <a16:creationId xmlns:a16="http://schemas.microsoft.com/office/drawing/2014/main" id="{1D1DF750-3761-71FD-9D7C-A35976745C76}"/>
              </a:ext>
            </a:extLst>
          </p:cNvPr>
          <p:cNvPicPr>
            <a:picLocks noChangeAspect="1"/>
          </p:cNvPicPr>
          <p:nvPr/>
        </p:nvPicPr>
        <p:blipFill>
          <a:blip r:embed="rId5"/>
          <a:stretch>
            <a:fillRect/>
          </a:stretch>
        </p:blipFill>
        <p:spPr>
          <a:xfrm>
            <a:off x="1314451" y="3517434"/>
            <a:ext cx="2522696" cy="482918"/>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03B1FE-853F-D713-F240-21B2CF6167E7}"/>
                  </a:ext>
                </a:extLst>
              </p:cNvPr>
              <p:cNvSpPr txBox="1"/>
              <p:nvPr/>
            </p:nvSpPr>
            <p:spPr>
              <a:xfrm>
                <a:off x="-138259" y="3902604"/>
                <a:ext cx="6458502" cy="670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𝑂𝑈𝑇</m:t>
                          </m:r>
                        </m:sub>
                      </m:sSub>
                      <m:r>
                        <a:rPr lang="en-US" sz="2000">
                          <a:latin typeface="Cambria Math" panose="02040503050406030204" pitchFamily="18" charset="0"/>
                        </a:rPr>
                        <m:t>= </m:t>
                      </m:r>
                      <m:f>
                        <m:fPr>
                          <m:ctrlPr>
                            <a:rPr lang="en-US" sz="2000" i="1">
                              <a:solidFill>
                                <a:srgbClr val="836967"/>
                              </a:solidFill>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3357×22×</m:t>
                          </m:r>
                          <m:sSup>
                            <m:sSupPr>
                              <m:ctrlPr>
                                <a:rPr lang="en-US" sz="2000" i="1">
                                  <a:solidFill>
                                    <a:srgbClr val="836967"/>
                                  </a:solidFill>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−6</m:t>
                              </m:r>
                            </m:sup>
                          </m:sSup>
                          <m:r>
                            <a:rPr lang="en-US" sz="2000">
                              <a:latin typeface="Cambria Math" panose="02040503050406030204" pitchFamily="18" charset="0"/>
                            </a:rPr>
                            <m:t>×20×</m:t>
                          </m:r>
                          <m:sSup>
                            <m:sSupPr>
                              <m:ctrlPr>
                                <a:rPr lang="en-US" sz="2000" i="1">
                                  <a:solidFill>
                                    <a:srgbClr val="836967"/>
                                  </a:solidFill>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3</m:t>
                              </m:r>
                            </m:sup>
                          </m:sSup>
                          <m:r>
                            <a:rPr lang="en-US" sz="2000">
                              <a:latin typeface="Cambria Math" panose="02040503050406030204" pitchFamily="18" charset="0"/>
                            </a:rPr>
                            <m:t>×12</m:t>
                          </m:r>
                        </m:den>
                      </m:f>
                      <m:r>
                        <a:rPr lang="en-US" sz="2000">
                          <a:latin typeface="Cambria Math" panose="02040503050406030204" pitchFamily="18" charset="0"/>
                        </a:rPr>
                        <m:t>=220</m:t>
                      </m:r>
                      <m:r>
                        <a:rPr lang="en-US" sz="2000" i="1">
                          <a:latin typeface="Cambria Math" panose="02040503050406030204" pitchFamily="18" charset="0"/>
                        </a:rPr>
                        <m:t>𝜇</m:t>
                      </m:r>
                      <m:r>
                        <a:rPr lang="en-US" sz="2000" i="1">
                          <a:latin typeface="Cambria Math" panose="02040503050406030204" pitchFamily="18" charset="0"/>
                        </a:rPr>
                        <m:t>𝐹</m:t>
                      </m:r>
                    </m:oMath>
                  </m:oMathPara>
                </a14:m>
                <a:endParaRPr lang="en-US" sz="1050"/>
              </a:p>
            </p:txBody>
          </p:sp>
        </mc:Choice>
        <mc:Fallback xmlns="">
          <p:sp>
            <p:nvSpPr>
              <p:cNvPr id="17" name="TextBox 16">
                <a:extLst>
                  <a:ext uri="{FF2B5EF4-FFF2-40B4-BE49-F238E27FC236}">
                    <a16:creationId xmlns:a16="http://schemas.microsoft.com/office/drawing/2014/main" id="{3003B1FE-853F-D713-F240-21B2CF6167E7}"/>
                  </a:ext>
                </a:extLst>
              </p:cNvPr>
              <p:cNvSpPr txBox="1">
                <a:spLocks noRot="1" noChangeAspect="1" noMove="1" noResize="1" noEditPoints="1" noAdjustHandles="1" noChangeArrowheads="1" noChangeShapeType="1" noTextEdit="1"/>
              </p:cNvSpPr>
              <p:nvPr/>
            </p:nvSpPr>
            <p:spPr>
              <a:xfrm>
                <a:off x="-138259" y="3902604"/>
                <a:ext cx="6458502" cy="670568"/>
              </a:xfrm>
              <a:prstGeom prst="rect">
                <a:avLst/>
              </a:prstGeom>
              <a:blipFill>
                <a:blip r:embed="rId6"/>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14804B28-0478-BCA9-16E5-59DE60386EF9}"/>
              </a:ext>
            </a:extLst>
          </p:cNvPr>
          <p:cNvPicPr>
            <a:picLocks noChangeAspect="1"/>
          </p:cNvPicPr>
          <p:nvPr/>
        </p:nvPicPr>
        <p:blipFill>
          <a:blip r:embed="rId7"/>
          <a:stretch>
            <a:fillRect/>
          </a:stretch>
        </p:blipFill>
        <p:spPr>
          <a:xfrm>
            <a:off x="518369" y="5100390"/>
            <a:ext cx="2396797" cy="709623"/>
          </a:xfrm>
          <a:prstGeom prst="rect">
            <a:avLst/>
          </a:prstGeom>
        </p:spPr>
      </p:pic>
      <p:sp>
        <p:nvSpPr>
          <p:cNvPr id="19" name="TextBox 18">
            <a:extLst>
              <a:ext uri="{FF2B5EF4-FFF2-40B4-BE49-F238E27FC236}">
                <a16:creationId xmlns:a16="http://schemas.microsoft.com/office/drawing/2014/main" id="{746D021B-0951-07DF-93E3-4713992D141B}"/>
              </a:ext>
            </a:extLst>
          </p:cNvPr>
          <p:cNvSpPr txBox="1"/>
          <p:nvPr/>
        </p:nvSpPr>
        <p:spPr>
          <a:xfrm>
            <a:off x="183656" y="4716389"/>
            <a:ext cx="3875100" cy="300082"/>
          </a:xfrm>
          <a:prstGeom prst="rect">
            <a:avLst/>
          </a:prstGeom>
          <a:noFill/>
        </p:spPr>
        <p:txBody>
          <a:bodyPr wrap="none" rtlCol="0">
            <a:spAutoFit/>
          </a:bodyPr>
          <a:lstStyle/>
          <a:p>
            <a:pPr marL="214313" indent="-214313">
              <a:buFont typeface="Arial" panose="020B0604020202020204" pitchFamily="34" charset="0"/>
              <a:buChar char="•"/>
            </a:pPr>
            <a:r>
              <a:rPr lang="vi-VN" sz="1350">
                <a:latin typeface="Times New Roman" panose="02020603050405020304" pitchFamily="18" charset="0"/>
                <a:ea typeface="Calibri" panose="020F0502020204030204" pitchFamily="34" charset="0"/>
                <a:cs typeface="Times New Roman" panose="02020603050405020304" pitchFamily="18" charset="0"/>
              </a:rPr>
              <a:t>Đối với trở R1 và R2, ta có: Chọn R1 = 10 Kohm </a:t>
            </a:r>
            <a:endParaRPr lang="en-US" sz="1350">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CC4343-EEA8-9A71-2756-F0AB717A2982}"/>
                  </a:ext>
                </a:extLst>
              </p:cNvPr>
              <p:cNvSpPr txBox="1"/>
              <p:nvPr/>
            </p:nvSpPr>
            <p:spPr>
              <a:xfrm>
                <a:off x="3837146" y="5226100"/>
                <a:ext cx="5019983"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𝑅</m:t>
                      </m:r>
                      <m:r>
                        <a:rPr lang="en-US" sz="2800">
                          <a:latin typeface="Cambria Math" panose="02040503050406030204" pitchFamily="18" charset="0"/>
                        </a:rPr>
                        <m:t>2= </m:t>
                      </m:r>
                      <m:f>
                        <m:fPr>
                          <m:ctrlPr>
                            <a:rPr lang="en-US" sz="2800" i="1">
                              <a:solidFill>
                                <a:srgbClr val="836967"/>
                              </a:solidFill>
                              <a:latin typeface="Cambria Math" panose="02040503050406030204" pitchFamily="18" charset="0"/>
                            </a:rPr>
                          </m:ctrlPr>
                        </m:fPr>
                        <m:num>
                          <m:r>
                            <a:rPr lang="en-US" sz="2800">
                              <a:latin typeface="Cambria Math" panose="02040503050406030204" pitchFamily="18" charset="0"/>
                            </a:rPr>
                            <m:t>10 ×1.221</m:t>
                          </m:r>
                        </m:num>
                        <m:den>
                          <m:r>
                            <a:rPr lang="en-US" sz="2800">
                              <a:latin typeface="Cambria Math" panose="02040503050406030204" pitchFamily="18" charset="0"/>
                            </a:rPr>
                            <m:t>12−1.221</m:t>
                          </m:r>
                        </m:den>
                      </m:f>
                      <m:r>
                        <a:rPr lang="en-US" sz="2800">
                          <a:latin typeface="Cambria Math" panose="02040503050406030204" pitchFamily="18" charset="0"/>
                        </a:rPr>
                        <m:t>=1.13</m:t>
                      </m:r>
                      <m:r>
                        <a:rPr lang="en-US" sz="2800" i="1">
                          <a:latin typeface="Cambria Math" panose="02040503050406030204" pitchFamily="18" charset="0"/>
                        </a:rPr>
                        <m:t>𝐾𝑂h𝑚</m:t>
                      </m:r>
                    </m:oMath>
                  </m:oMathPara>
                </a14:m>
                <a:endParaRPr lang="en-US" sz="2800"/>
              </a:p>
            </p:txBody>
          </p:sp>
        </mc:Choice>
        <mc:Fallback xmlns="">
          <p:sp>
            <p:nvSpPr>
              <p:cNvPr id="21" name="TextBox 20">
                <a:extLst>
                  <a:ext uri="{FF2B5EF4-FFF2-40B4-BE49-F238E27FC236}">
                    <a16:creationId xmlns:a16="http://schemas.microsoft.com/office/drawing/2014/main" id="{D0CC4343-EEA8-9A71-2756-F0AB717A2982}"/>
                  </a:ext>
                </a:extLst>
              </p:cNvPr>
              <p:cNvSpPr txBox="1">
                <a:spLocks noRot="1" noChangeAspect="1" noMove="1" noResize="1" noEditPoints="1" noAdjustHandles="1" noChangeArrowheads="1" noChangeShapeType="1" noTextEdit="1"/>
              </p:cNvSpPr>
              <p:nvPr/>
            </p:nvSpPr>
            <p:spPr>
              <a:xfrm>
                <a:off x="3837146" y="5226100"/>
                <a:ext cx="5019983" cy="898964"/>
              </a:xfrm>
              <a:prstGeom prst="rect">
                <a:avLst/>
              </a:prstGeom>
              <a:blipFill>
                <a:blip r:embed="rId8"/>
                <a:stretch>
                  <a:fillRect/>
                </a:stretch>
              </a:blipFill>
            </p:spPr>
            <p:txBody>
              <a:bodyPr/>
              <a:lstStyle/>
              <a:p>
                <a:r>
                  <a:rPr lang="en-US">
                    <a:noFill/>
                  </a:rPr>
                  <a:t> </a:t>
                </a:r>
              </a:p>
            </p:txBody>
          </p:sp>
        </mc:Fallback>
      </mc:AlternateContent>
      <p:sp>
        <p:nvSpPr>
          <p:cNvPr id="22" name="Arrow: Right 21">
            <a:extLst>
              <a:ext uri="{FF2B5EF4-FFF2-40B4-BE49-F238E27FC236}">
                <a16:creationId xmlns:a16="http://schemas.microsoft.com/office/drawing/2014/main" id="{1FC2260C-C2DD-D2A9-0322-BE78AD14CD35}"/>
              </a:ext>
            </a:extLst>
          </p:cNvPr>
          <p:cNvSpPr/>
          <p:nvPr/>
        </p:nvSpPr>
        <p:spPr>
          <a:xfrm>
            <a:off x="3048962" y="5353509"/>
            <a:ext cx="451476" cy="20338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23" name="TextBox 22">
            <a:extLst>
              <a:ext uri="{FF2B5EF4-FFF2-40B4-BE49-F238E27FC236}">
                <a16:creationId xmlns:a16="http://schemas.microsoft.com/office/drawing/2014/main" id="{67AF963A-DE1A-80FE-2C8B-EDA09A0A19F4}"/>
              </a:ext>
            </a:extLst>
          </p:cNvPr>
          <p:cNvSpPr txBox="1"/>
          <p:nvPr/>
        </p:nvSpPr>
        <p:spPr>
          <a:xfrm>
            <a:off x="5698631" y="1057276"/>
            <a:ext cx="3261714" cy="923330"/>
          </a:xfrm>
          <a:prstGeom prst="rect">
            <a:avLst/>
          </a:prstGeom>
          <a:noFill/>
        </p:spPr>
        <p:txBody>
          <a:bodyPr wrap="square" rtlCol="0">
            <a:spAutoFit/>
          </a:bodyPr>
          <a:lstStyle/>
          <a:p>
            <a:pPr marL="214313" indent="-214313">
              <a:buFont typeface="Arial" panose="020B0604020202020204" pitchFamily="34" charset="0"/>
              <a:buChar char="•"/>
            </a:pPr>
            <a:r>
              <a:rPr lang="vi-VN" sz="1800">
                <a:latin typeface="Times New Roman" panose="02020603050405020304" pitchFamily="18" charset="0"/>
                <a:ea typeface="Calibri" panose="020F0502020204030204" pitchFamily="34" charset="0"/>
                <a:cs typeface="Times New Roman" panose="02020603050405020304" pitchFamily="18" charset="0"/>
              </a:rPr>
              <a:t>Đối với tụ BOOT datasheet khuyến nghị chọn giá trị là 0.01uF </a:t>
            </a:r>
            <a:endParaRPr lang="en-US"/>
          </a:p>
        </p:txBody>
      </p:sp>
      <p:sp>
        <p:nvSpPr>
          <p:cNvPr id="26" name="TextBox 25">
            <a:extLst>
              <a:ext uri="{FF2B5EF4-FFF2-40B4-BE49-F238E27FC236}">
                <a16:creationId xmlns:a16="http://schemas.microsoft.com/office/drawing/2014/main" id="{674760A0-72C9-5889-9B6E-E8313FA85460}"/>
              </a:ext>
            </a:extLst>
          </p:cNvPr>
          <p:cNvSpPr txBox="1"/>
          <p:nvPr/>
        </p:nvSpPr>
        <p:spPr>
          <a:xfrm>
            <a:off x="5799021" y="1875597"/>
            <a:ext cx="3261714" cy="2582758"/>
          </a:xfrm>
          <a:prstGeom prst="rect">
            <a:avLst/>
          </a:prstGeom>
          <a:noFill/>
        </p:spPr>
        <p:txBody>
          <a:bodyPr wrap="square" rtlCol="0">
            <a:spAutoFit/>
          </a:bodyPr>
          <a:lstStyle/>
          <a:p>
            <a:pPr marL="214313" indent="-214313">
              <a:buFont typeface="Arial" panose="020B0604020202020204" pitchFamily="34" charset="0"/>
              <a:buChar char="•"/>
            </a:pPr>
            <a:r>
              <a:rPr lang="vi-VN" sz="2000">
                <a:latin typeface="Times New Roman" panose="02020603050405020304" pitchFamily="18" charset="0"/>
                <a:ea typeface="Calibri" panose="020F0502020204030204" pitchFamily="34" charset="0"/>
                <a:cs typeface="Times New Roman" panose="02020603050405020304" pitchFamily="18" charset="0"/>
              </a:rPr>
              <a:t>Đối với Diode Catch</a:t>
            </a:r>
          </a:p>
          <a:p>
            <a:r>
              <a:rPr lang="vi-VN" sz="2000">
                <a:latin typeface="Times New Roman" panose="02020603050405020304" pitchFamily="18" charset="0"/>
                <a:ea typeface="Calibri" panose="020F0502020204030204" pitchFamily="34" charset="0"/>
                <a:cs typeface="Times New Roman" panose="02020603050405020304" pitchFamily="18" charset="0"/>
              </a:rPr>
              <a:t>Theo datasheet, Diode chỉ cần V</a:t>
            </a:r>
            <a:r>
              <a:rPr lang="vi-VN" sz="2000" baseline="-25000">
                <a:latin typeface="Times New Roman" panose="02020603050405020304" pitchFamily="18" charset="0"/>
                <a:ea typeface="Calibri" panose="020F0502020204030204" pitchFamily="34" charset="0"/>
                <a:cs typeface="Times New Roman" panose="02020603050405020304" pitchFamily="18" charset="0"/>
              </a:rPr>
              <a:t>R </a:t>
            </a:r>
            <a:r>
              <a:rPr lang="vi-VN" sz="2000">
                <a:latin typeface="Times New Roman" panose="02020603050405020304" pitchFamily="18" charset="0"/>
                <a:ea typeface="Calibri" panose="020F0502020204030204" pitchFamily="34" charset="0"/>
                <a:cs typeface="Times New Roman" panose="02020603050405020304" pitchFamily="18" charset="0"/>
              </a:rPr>
              <a:t>&gt; V</a:t>
            </a:r>
            <a:r>
              <a:rPr lang="vi-VN" sz="2000" baseline="-25000">
                <a:latin typeface="Times New Roman" panose="02020603050405020304" pitchFamily="18" charset="0"/>
                <a:ea typeface="Calibri" panose="020F0502020204030204" pitchFamily="34" charset="0"/>
                <a:cs typeface="Times New Roman" panose="02020603050405020304" pitchFamily="18" charset="0"/>
              </a:rPr>
              <a:t>IN(max) </a:t>
            </a:r>
            <a:r>
              <a:rPr lang="vi-VN" sz="2000">
                <a:latin typeface="Times New Roman" panose="02020603050405020304" pitchFamily="18" charset="0"/>
                <a:ea typeface="Calibri" panose="020F0502020204030204" pitchFamily="34" charset="0"/>
                <a:cs typeface="Times New Roman" panose="02020603050405020304" pitchFamily="18" charset="0"/>
              </a:rPr>
              <a:t>+ 0.5 =&gt; V</a:t>
            </a:r>
            <a:r>
              <a:rPr lang="vi-VN" sz="2000" baseline="-25000">
                <a:latin typeface="Times New Roman" panose="02020603050405020304" pitchFamily="18" charset="0"/>
                <a:ea typeface="Calibri" panose="020F0502020204030204" pitchFamily="34" charset="0"/>
                <a:cs typeface="Times New Roman" panose="02020603050405020304" pitchFamily="18" charset="0"/>
              </a:rPr>
              <a:t>R </a:t>
            </a:r>
            <a:r>
              <a:rPr lang="vi-VN" sz="2000">
                <a:latin typeface="Times New Roman" panose="02020603050405020304" pitchFamily="18" charset="0"/>
                <a:ea typeface="Calibri" panose="020F0502020204030204" pitchFamily="34" charset="0"/>
                <a:cs typeface="Times New Roman" panose="02020603050405020304" pitchFamily="18" charset="0"/>
              </a:rPr>
              <a:t>&gt; 26V </a:t>
            </a:r>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gn="just">
              <a:spcBef>
                <a:spcPts val="900"/>
              </a:spcBef>
              <a:spcAft>
                <a:spcPts val="750"/>
              </a:spcAft>
              <a:buFont typeface="Wingdings" panose="05000000000000000000" pitchFamily="2" charset="2"/>
              <a:buChar char=""/>
              <a:tabLst>
                <a:tab pos="861060" algn="l"/>
              </a:tabLst>
            </a:pPr>
            <a:r>
              <a:rPr lang="vi-VN" sz="2000">
                <a:latin typeface="Times New Roman" panose="02020603050405020304" pitchFamily="18" charset="0"/>
                <a:ea typeface="Calibri" panose="020F0502020204030204" pitchFamily="34" charset="0"/>
                <a:cs typeface="Times New Roman" panose="02020603050405020304" pitchFamily="18" charset="0"/>
              </a:rPr>
              <a:t>Chọn diode SS34 với </a:t>
            </a:r>
          </a:p>
          <a:p>
            <a:pPr marL="257175" indent="-257175" algn="just">
              <a:spcBef>
                <a:spcPts val="900"/>
              </a:spcBef>
              <a:spcAft>
                <a:spcPts val="750"/>
              </a:spcAft>
              <a:buFont typeface="Wingdings" panose="05000000000000000000" pitchFamily="2" charset="2"/>
              <a:buChar char=""/>
              <a:tabLst>
                <a:tab pos="861060" algn="l"/>
              </a:tabLst>
            </a:pPr>
            <a:r>
              <a:rPr lang="vi-VN" sz="2000">
                <a:latin typeface="Times New Roman" panose="02020603050405020304" pitchFamily="18" charset="0"/>
                <a:ea typeface="Calibri" panose="020F0502020204030204" pitchFamily="34" charset="0"/>
                <a:cs typeface="Times New Roman" panose="02020603050405020304" pitchFamily="18" charset="0"/>
              </a:rPr>
              <a:t>V </a:t>
            </a:r>
            <a:r>
              <a:rPr lang="vi-VN" sz="2000" baseline="-25000">
                <a:latin typeface="Times New Roman" panose="02020603050405020304" pitchFamily="18" charset="0"/>
                <a:ea typeface="Calibri" panose="020F0502020204030204" pitchFamily="34" charset="0"/>
                <a:cs typeface="Times New Roman" panose="02020603050405020304" pitchFamily="18" charset="0"/>
              </a:rPr>
              <a:t>R(max) </a:t>
            </a:r>
            <a:r>
              <a:rPr lang="vi-VN" sz="2000">
                <a:latin typeface="Times New Roman" panose="02020603050405020304" pitchFamily="18" charset="0"/>
                <a:ea typeface="Calibri" panose="020F0502020204030204" pitchFamily="34" charset="0"/>
                <a:cs typeface="Times New Roman" panose="02020603050405020304" pitchFamily="18" charset="0"/>
              </a:rPr>
              <a:t>= 40V</a:t>
            </a:r>
            <a:endParaRPr lang="en-US" sz="2000">
              <a:latin typeface="Times New Roman" panose="02020603050405020304" pitchFamily="18" charset="0"/>
              <a:ea typeface="Calibri" panose="020F0502020204030204" pitchFamily="34" charset="0"/>
              <a:cs typeface="Times New Roman" panose="02020603050405020304" pitchFamily="18" charset="0"/>
            </a:endParaRPr>
          </a:p>
          <a:p>
            <a:r>
              <a:rPr lang="vi-VN" sz="1350">
                <a:latin typeface="Times New Roman" panose="02020603050405020304" pitchFamily="18" charset="0"/>
                <a:ea typeface="Calibri" panose="020F0502020204030204" pitchFamily="34" charset="0"/>
                <a:cs typeface="Times New Roman" panose="02020603050405020304" pitchFamily="18" charset="0"/>
              </a:rPr>
              <a:t> </a:t>
            </a:r>
            <a:endParaRPr lang="en-US" sz="1050"/>
          </a:p>
        </p:txBody>
      </p:sp>
      <p:sp>
        <p:nvSpPr>
          <p:cNvPr id="2" name="Rectangle 2">
            <a:extLst>
              <a:ext uri="{FF2B5EF4-FFF2-40B4-BE49-F238E27FC236}">
                <a16:creationId xmlns:a16="http://schemas.microsoft.com/office/drawing/2014/main" id="{07B0FBE6-7726-08DE-1F1C-218631726F71}"/>
              </a:ext>
            </a:extLst>
          </p:cNvPr>
          <p:cNvSpPr>
            <a:spLocks noGrp="1" noChangeArrowheads="1"/>
          </p:cNvSpPr>
          <p:nvPr>
            <p:ph type="title"/>
          </p:nvPr>
        </p:nvSpPr>
        <p:spPr>
          <a:xfrm>
            <a:off x="1249561" y="253475"/>
            <a:ext cx="6644878" cy="506016"/>
          </a:xfrm>
        </p:spPr>
        <p:txBody>
          <a:bodyPr spcFirstLastPara="1" vert="horz" wrap="square" lIns="68580" tIns="34290" rIns="68580" bIns="34290" numCol="1" rtlCol="0" anchor="ctr" anchorCtr="0" compatLnSpc="1">
            <a:normAutofit fontScale="90000"/>
          </a:bodyPr>
          <a:lstStyle/>
          <a:p>
            <a:pPr algn="ctr" eaLnBrk="1" hangingPunct="1"/>
            <a:r>
              <a:rPr lang="en-US" sz="3000" b="1">
                <a:solidFill>
                  <a:srgbClr val="3376C7"/>
                </a:solidFill>
                <a:latin typeface="Arial" panose="020B0604020202020204" pitchFamily="34" charset="0"/>
                <a:cs typeface="Arial" panose="020B0604020202020204" pitchFamily="34" charset="0"/>
              </a:rPr>
              <a:t>TPS5430DDAR</a:t>
            </a:r>
            <a:endParaRPr lang="vi-VN" sz="3000" b="1" dirty="0">
              <a:solidFill>
                <a:srgbClr val="3376C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8282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CA3BF-10DB-5FB3-8030-5E0A314FD73D}"/>
              </a:ext>
            </a:extLst>
          </p:cNvPr>
          <p:cNvSpPr>
            <a:spLocks noGrp="1"/>
          </p:cNvSpPr>
          <p:nvPr>
            <p:ph type="title"/>
          </p:nvPr>
        </p:nvSpPr>
        <p:spPr/>
        <p:txBody>
          <a:bodyPr/>
          <a:lstStyle/>
          <a:p>
            <a:r>
              <a:rPr lang="en-US"/>
              <a:t>XL1509</a:t>
            </a:r>
          </a:p>
        </p:txBody>
      </p:sp>
      <p:pic>
        <p:nvPicPr>
          <p:cNvPr id="6" name="Picture 5">
            <a:extLst>
              <a:ext uri="{FF2B5EF4-FFF2-40B4-BE49-F238E27FC236}">
                <a16:creationId xmlns:a16="http://schemas.microsoft.com/office/drawing/2014/main" id="{3AB15A76-A56B-1651-D1A4-CFB4BD5E2300}"/>
              </a:ext>
            </a:extLst>
          </p:cNvPr>
          <p:cNvPicPr>
            <a:picLocks noChangeAspect="1"/>
          </p:cNvPicPr>
          <p:nvPr/>
        </p:nvPicPr>
        <p:blipFill>
          <a:blip r:embed="rId3"/>
          <a:stretch>
            <a:fillRect/>
          </a:stretch>
        </p:blipFill>
        <p:spPr>
          <a:xfrm>
            <a:off x="0" y="1042516"/>
            <a:ext cx="9144000" cy="4772967"/>
          </a:xfrm>
          <a:prstGeom prst="rect">
            <a:avLst/>
          </a:prstGeom>
        </p:spPr>
      </p:pic>
    </p:spTree>
    <p:extLst>
      <p:ext uri="{BB962C8B-B14F-4D97-AF65-F5344CB8AC3E}">
        <p14:creationId xmlns:p14="http://schemas.microsoft.com/office/powerpoint/2010/main" val="3399394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3E1A18-7A64-AD3B-8811-F67340FAE483}"/>
              </a:ext>
            </a:extLst>
          </p:cNvPr>
          <p:cNvSpPr>
            <a:spLocks noGrp="1"/>
          </p:cNvSpPr>
          <p:nvPr>
            <p:ph type="sldNum" sz="quarter" idx="12"/>
          </p:nvPr>
        </p:nvSpPr>
        <p:spPr/>
        <p:txBody>
          <a:bodyPr/>
          <a:lstStyle/>
          <a:p>
            <a:fld id="{9B618960-8005-486C-9A75-10CB2AAC16F9}" type="slidenum">
              <a:rPr lang="en-US" smtClean="0"/>
              <a:t>62</a:t>
            </a:fld>
            <a:endParaRPr lang="en-US"/>
          </a:p>
        </p:txBody>
      </p:sp>
      <p:pic>
        <p:nvPicPr>
          <p:cNvPr id="6" name="Picture 5">
            <a:extLst>
              <a:ext uri="{FF2B5EF4-FFF2-40B4-BE49-F238E27FC236}">
                <a16:creationId xmlns:a16="http://schemas.microsoft.com/office/drawing/2014/main" id="{2A03C8F5-859C-B6FF-01E7-D76ACC8AD552}"/>
              </a:ext>
            </a:extLst>
          </p:cNvPr>
          <p:cNvPicPr>
            <a:picLocks noChangeAspect="1"/>
          </p:cNvPicPr>
          <p:nvPr/>
        </p:nvPicPr>
        <p:blipFill>
          <a:blip r:embed="rId2"/>
          <a:stretch>
            <a:fillRect/>
          </a:stretch>
        </p:blipFill>
        <p:spPr>
          <a:xfrm>
            <a:off x="2695313" y="47153"/>
            <a:ext cx="3753374" cy="6763694"/>
          </a:xfrm>
          <a:prstGeom prst="rect">
            <a:avLst/>
          </a:prstGeom>
        </p:spPr>
      </p:pic>
    </p:spTree>
    <p:extLst>
      <p:ext uri="{BB962C8B-B14F-4D97-AF65-F5344CB8AC3E}">
        <p14:creationId xmlns:p14="http://schemas.microsoft.com/office/powerpoint/2010/main" val="3166180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CB9DBA0-4DD2-D1FE-408F-0358F1E98D29}"/>
              </a:ext>
            </a:extLst>
          </p:cNvPr>
          <p:cNvPicPr>
            <a:picLocks noChangeAspect="1"/>
          </p:cNvPicPr>
          <p:nvPr/>
        </p:nvPicPr>
        <p:blipFill>
          <a:blip r:embed="rId3"/>
          <a:stretch>
            <a:fillRect/>
          </a:stretch>
        </p:blipFill>
        <p:spPr>
          <a:xfrm>
            <a:off x="805083" y="1917554"/>
            <a:ext cx="3059906" cy="2633755"/>
          </a:xfrm>
          <a:prstGeom prst="rect">
            <a:avLst/>
          </a:prstGeom>
        </p:spPr>
      </p:pic>
      <p:sp>
        <p:nvSpPr>
          <p:cNvPr id="44" name="Rectangles 3">
            <a:extLst>
              <a:ext uri="{FF2B5EF4-FFF2-40B4-BE49-F238E27FC236}">
                <a16:creationId xmlns:a16="http://schemas.microsoft.com/office/drawing/2014/main" id="{50054011-5D33-4974-5F23-F75A2DEA67F8}"/>
              </a:ext>
            </a:extLst>
          </p:cNvPr>
          <p:cNvSpPr/>
          <p:nvPr/>
        </p:nvSpPr>
        <p:spPr>
          <a:xfrm>
            <a:off x="1053142" y="240977"/>
            <a:ext cx="4695517" cy="553998"/>
          </a:xfrm>
          <a:prstGeom prst="rect">
            <a:avLst/>
          </a:prstGeom>
          <a:noFill/>
          <a:ln>
            <a:noFill/>
          </a:ln>
        </p:spPr>
        <p:txBody>
          <a:bodyPr wrap="none" rtlCol="0" anchor="t">
            <a:spAutoFit/>
          </a:bodyPr>
          <a:lstStyle/>
          <a:p>
            <a:pPr algn="ctr"/>
            <a:r>
              <a:rPr lang="en-US" altLang="vi-VN" sz="3000" b="1">
                <a:solidFill>
                  <a:schemeClr val="accent1"/>
                </a:solidFill>
                <a:effectLst>
                  <a:outerShdw blurRad="38100" dist="25400" dir="5400000" algn="ctr" rotWithShape="0">
                    <a:srgbClr val="6E747A">
                      <a:alpha val="43000"/>
                    </a:srgbClr>
                  </a:outerShdw>
                </a:effectLst>
              </a:rPr>
              <a:t>3.</a:t>
            </a:r>
            <a:r>
              <a:rPr lang="vi-VN" altLang="vi-VN" sz="3000" b="1">
                <a:solidFill>
                  <a:schemeClr val="accent1"/>
                </a:solidFill>
                <a:effectLst>
                  <a:outerShdw blurRad="38100" dist="25400" dir="5400000" algn="ctr" rotWithShape="0">
                    <a:srgbClr val="6E747A">
                      <a:alpha val="43000"/>
                    </a:srgbClr>
                  </a:outerShdw>
                </a:effectLst>
              </a:rPr>
              <a:t>1.1</a:t>
            </a:r>
            <a:r>
              <a:rPr lang="en-US" altLang="vi-VN" sz="3000" b="1">
                <a:solidFill>
                  <a:schemeClr val="accent1"/>
                </a:solidFill>
                <a:effectLst>
                  <a:outerShdw blurRad="38100" dist="25400" dir="5400000" algn="ctr" rotWithShape="0">
                    <a:srgbClr val="6E747A">
                      <a:alpha val="43000"/>
                    </a:srgbClr>
                  </a:outerShdw>
                </a:effectLst>
              </a:rPr>
              <a:t> </a:t>
            </a:r>
            <a:r>
              <a:rPr lang="vi-VN" altLang="vi-VN" sz="3000" b="1">
                <a:solidFill>
                  <a:schemeClr val="accent1"/>
                </a:solidFill>
                <a:effectLst>
                  <a:outerShdw blurRad="38100" dist="25400" dir="5400000" algn="ctr" rotWithShape="0">
                    <a:srgbClr val="6E747A">
                      <a:alpha val="43000"/>
                    </a:srgbClr>
                  </a:outerShdw>
                </a:effectLst>
              </a:rPr>
              <a:t>Khoang áp suất âm</a:t>
            </a:r>
            <a:endParaRPr lang="vi-VN" altLang="en-US" sz="3000" b="1">
              <a:solidFill>
                <a:schemeClr val="accent1"/>
              </a:solidFill>
              <a:effectLst>
                <a:outerShdw blurRad="38100" dist="25400" dir="5400000" algn="ctr" rotWithShape="0">
                  <a:srgbClr val="6E747A">
                    <a:alpha val="43000"/>
                  </a:srgbClr>
                </a:outerShdw>
              </a:effectLst>
            </a:endParaRPr>
          </a:p>
        </p:txBody>
      </p:sp>
      <p:sp>
        <p:nvSpPr>
          <p:cNvPr id="2" name="TextBox 1">
            <a:extLst>
              <a:ext uri="{FF2B5EF4-FFF2-40B4-BE49-F238E27FC236}">
                <a16:creationId xmlns:a16="http://schemas.microsoft.com/office/drawing/2014/main" id="{92FEB3B2-3F64-497D-2D68-B7E25189F7F7}"/>
              </a:ext>
            </a:extLst>
          </p:cNvPr>
          <p:cNvSpPr txBox="1"/>
          <p:nvPr/>
        </p:nvSpPr>
        <p:spPr>
          <a:xfrm>
            <a:off x="3864988" y="1416752"/>
            <a:ext cx="5084324" cy="1200329"/>
          </a:xfrm>
          <a:prstGeom prst="rect">
            <a:avLst/>
          </a:prstGeom>
          <a:noFill/>
        </p:spPr>
        <p:txBody>
          <a:bodyPr wrap="square">
            <a:spAutoFit/>
          </a:bodyPr>
          <a:lstStyle/>
          <a:p>
            <a:r>
              <a:rPr lang="vi-VN" sz="1800">
                <a:latin typeface="Times New Roman" panose="02020603050405020304" pitchFamily="18" charset="0"/>
              </a:rPr>
              <a:t>T</a:t>
            </a:r>
            <a:r>
              <a:rPr lang="en-US" sz="1800">
                <a:latin typeface="Times New Roman" panose="02020603050405020304" pitchFamily="18" charset="0"/>
              </a:rPr>
              <a:t>a có công thức tính toán lực tổng hợp của áp suất khí quyển tác dụng lên khoang áp </a:t>
            </a:r>
            <a:r>
              <a:rPr lang="vi-VN" sz="1800">
                <a:latin typeface="Times New Roman" panose="02020603050405020304" pitchFamily="18" charset="0"/>
              </a:rPr>
              <a:t>suất: </a:t>
            </a:r>
          </a:p>
          <a:p>
            <a:br>
              <a:rPr lang="en-US" sz="1800"/>
            </a:br>
            <a:endParaRPr lang="en-US" sz="180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FD3FDF31-D6E1-5FD8-1F5A-D38D687250FE}"/>
                  </a:ext>
                </a:extLst>
              </p:cNvPr>
              <p:cNvGraphicFramePr>
                <a:graphicFrameLocks noGrp="1"/>
              </p:cNvGraphicFramePr>
              <p:nvPr>
                <p:extLst>
                  <p:ext uri="{D42A27DB-BD31-4B8C-83A1-F6EECF244321}">
                    <p14:modId xmlns:p14="http://schemas.microsoft.com/office/powerpoint/2010/main" val="2351947331"/>
                  </p:ext>
                </p:extLst>
              </p:nvPr>
            </p:nvGraphicFramePr>
            <p:xfrm>
              <a:off x="4032036" y="2106088"/>
              <a:ext cx="5084323" cy="674846"/>
            </p:xfrm>
            <a:graphic>
              <a:graphicData uri="http://schemas.openxmlformats.org/drawingml/2006/table">
                <a:tbl>
                  <a:tblPr firstRow="1" firstCol="1" bandRow="1"/>
                  <a:tblGrid>
                    <a:gridCol w="4563023">
                      <a:extLst>
                        <a:ext uri="{9D8B030D-6E8A-4147-A177-3AD203B41FA5}">
                          <a16:colId xmlns:a16="http://schemas.microsoft.com/office/drawing/2014/main" val="2132658225"/>
                        </a:ext>
                      </a:extLst>
                    </a:gridCol>
                    <a:gridCol w="521300">
                      <a:extLst>
                        <a:ext uri="{9D8B030D-6E8A-4147-A177-3AD203B41FA5}">
                          <a16:colId xmlns:a16="http://schemas.microsoft.com/office/drawing/2014/main" val="1973856061"/>
                        </a:ext>
                      </a:extLst>
                    </a:gridCol>
                  </a:tblGrid>
                  <a:tr h="674846">
                    <a:tc>
                      <a:txBody>
                        <a:bodyPr/>
                        <a:lstStyle/>
                        <a:p>
                          <a:pPr algn="just">
                            <a:lnSpc>
                              <a:spcPct val="150000"/>
                            </a:lnSpc>
                            <a:spcBef>
                              <a:spcPts val="600"/>
                            </a:spcBef>
                            <a:spcAft>
                              <a:spcPts val="1000"/>
                            </a:spcAft>
                          </a:pPr>
                          <a14:m>
                            <m:oMathPara xmlns:m="http://schemas.openxmlformats.org/officeDocument/2006/math">
                              <m:oMathParaPr>
                                <m:jc m:val="centerGroup"/>
                              </m:oMathParaPr>
                              <m:oMath xmlns:m="http://schemas.openxmlformats.org/officeDocument/2006/math">
                                <m:sSub>
                                  <m:sSub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1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vi-VN" sz="2100" i="1">
                                        <a:effectLst/>
                                        <a:latin typeface="Cambria Math" panose="02040503050406030204" pitchFamily="18" charset="0"/>
                                        <a:ea typeface="Calibri" panose="020F0502020204030204" pitchFamily="34" charset="0"/>
                                        <a:cs typeface="Times New Roman" panose="02020603050405020304" pitchFamily="18" charset="0"/>
                                      </a:rPr>
                                      <m:t>𝛿</m:t>
                                    </m:r>
                                  </m:sub>
                                </m:sSub>
                                <m:r>
                                  <a:rPr lang="vi-VN" sz="2100" i="1">
                                    <a:effectLst/>
                                    <a:latin typeface="Cambria Math" panose="02040503050406030204" pitchFamily="18" charset="0"/>
                                    <a:ea typeface="Calibri" panose="020F0502020204030204" pitchFamily="34" charset="0"/>
                                    <a:cs typeface="Times New Roman" panose="02020603050405020304" pitchFamily="18" charset="0"/>
                                  </a:rPr>
                                  <m:t>=</m:t>
                                </m:r>
                                <m:r>
                                  <a:rPr lang="vi-VN" sz="2100" i="1">
                                    <a:effectLst/>
                                    <a:latin typeface="Cambria Math" panose="02040503050406030204" pitchFamily="18" charset="0"/>
                                    <a:ea typeface="Calibri" panose="020F0502020204030204" pitchFamily="34" charset="0"/>
                                    <a:cs typeface="Times New Roman" panose="02020603050405020304" pitchFamily="18" charset="0"/>
                                  </a:rPr>
                                  <m:t>𝑎</m:t>
                                </m:r>
                                <m:r>
                                  <a:rPr lang="vi-VN" sz="21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1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vi-VN" sz="21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vi-VN" sz="21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1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vi-VN" sz="21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vi-VN" sz="21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1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vi-VN" sz="21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vi-VN" sz="21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1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vi-VN" sz="21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vi-VN" sz="2100" i="1">
                                        <a:effectLst/>
                                        <a:latin typeface="Cambria Math" panose="02040503050406030204" pitchFamily="18" charset="0"/>
                                        <a:ea typeface="Calibri" panose="020F0502020204030204" pitchFamily="34" charset="0"/>
                                        <a:cs typeface="Times New Roman" panose="02020603050405020304" pitchFamily="18" charset="0"/>
                                      </a:rPr>
                                      <m:t>+4</m:t>
                                    </m:r>
                                    <m:r>
                                      <a:rPr lang="vi-VN" sz="2100" i="1">
                                        <a:effectLst/>
                                        <a:latin typeface="Cambria Math" panose="02040503050406030204" pitchFamily="18" charset="0"/>
                                        <a:ea typeface="Calibri" panose="020F0502020204030204" pitchFamily="34" charset="0"/>
                                        <a:cs typeface="Times New Roman" panose="02020603050405020304" pitchFamily="18" charset="0"/>
                                      </a:rPr>
                                      <m:t>𝑎</m:t>
                                    </m:r>
                                  </m:e>
                                </m:d>
                              </m:oMath>
                            </m:oMathPara>
                          </a14:m>
                          <a:endParaRPr lang="en-US" sz="21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a:noFill/>
                        </a:lnL>
                        <a:lnR>
                          <a:noFill/>
                        </a:lnR>
                        <a:lnT>
                          <a:noFill/>
                        </a:lnT>
                        <a:lnB>
                          <a:noFill/>
                        </a:lnB>
                        <a:noFill/>
                      </a:tcPr>
                    </a:tc>
                    <a:tc>
                      <a:txBody>
                        <a:bodyPr/>
                        <a:lstStyle/>
                        <a:p>
                          <a:pPr algn="just">
                            <a:lnSpc>
                              <a:spcPct val="150000"/>
                            </a:lnSpc>
                            <a:spcBef>
                              <a:spcPts val="600"/>
                            </a:spcBef>
                            <a:spcAft>
                              <a:spcPts val="1000"/>
                            </a:spcAft>
                          </a:pP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a:noFill/>
                        </a:lnL>
                        <a:lnR>
                          <a:noFill/>
                        </a:lnR>
                        <a:lnT>
                          <a:noFill/>
                        </a:lnT>
                        <a:lnB>
                          <a:noFill/>
                        </a:lnB>
                        <a:noFill/>
                      </a:tcPr>
                    </a:tc>
                    <a:extLst>
                      <a:ext uri="{0D108BD9-81ED-4DB2-BD59-A6C34878D82A}">
                        <a16:rowId xmlns:a16="http://schemas.microsoft.com/office/drawing/2014/main" val="3272883489"/>
                      </a:ext>
                    </a:extLst>
                  </a:tr>
                </a:tbl>
              </a:graphicData>
            </a:graphic>
          </p:graphicFrame>
        </mc:Choice>
        <mc:Fallback xmlns="">
          <p:graphicFrame>
            <p:nvGraphicFramePr>
              <p:cNvPr id="3" name="Table 2">
                <a:extLst>
                  <a:ext uri="{FF2B5EF4-FFF2-40B4-BE49-F238E27FC236}">
                    <a16:creationId xmlns:a16="http://schemas.microsoft.com/office/drawing/2014/main" id="{FD3FDF31-D6E1-5FD8-1F5A-D38D687250FE}"/>
                  </a:ext>
                </a:extLst>
              </p:cNvPr>
              <p:cNvGraphicFramePr>
                <a:graphicFrameLocks noGrp="1"/>
              </p:cNvGraphicFramePr>
              <p:nvPr>
                <p:extLst>
                  <p:ext uri="{D42A27DB-BD31-4B8C-83A1-F6EECF244321}">
                    <p14:modId xmlns:p14="http://schemas.microsoft.com/office/powerpoint/2010/main" val="2351947331"/>
                  </p:ext>
                </p:extLst>
              </p:nvPr>
            </p:nvGraphicFramePr>
            <p:xfrm>
              <a:off x="4032036" y="2106088"/>
              <a:ext cx="5084323" cy="674846"/>
            </p:xfrm>
            <a:graphic>
              <a:graphicData uri="http://schemas.openxmlformats.org/drawingml/2006/table">
                <a:tbl>
                  <a:tblPr firstRow="1" firstCol="1" bandRow="1"/>
                  <a:tblGrid>
                    <a:gridCol w="4563023">
                      <a:extLst>
                        <a:ext uri="{9D8B030D-6E8A-4147-A177-3AD203B41FA5}">
                          <a16:colId xmlns:a16="http://schemas.microsoft.com/office/drawing/2014/main" val="2132658225"/>
                        </a:ext>
                      </a:extLst>
                    </a:gridCol>
                    <a:gridCol w="521300">
                      <a:extLst>
                        <a:ext uri="{9D8B030D-6E8A-4147-A177-3AD203B41FA5}">
                          <a16:colId xmlns:a16="http://schemas.microsoft.com/office/drawing/2014/main" val="1973856061"/>
                        </a:ext>
                      </a:extLst>
                    </a:gridCol>
                  </a:tblGrid>
                  <a:tr h="674846">
                    <a:tc>
                      <a:txBody>
                        <a:bodyPr/>
                        <a:lstStyle/>
                        <a:p>
                          <a:endParaRPr lang="en-US"/>
                        </a:p>
                      </a:txBody>
                      <a:tcPr marL="51435" marR="51435" marT="0" marB="0" anchor="ctr">
                        <a:lnL>
                          <a:noFill/>
                        </a:lnL>
                        <a:lnR>
                          <a:noFill/>
                        </a:lnR>
                        <a:lnT>
                          <a:noFill/>
                        </a:lnT>
                        <a:lnB>
                          <a:noFill/>
                        </a:lnB>
                        <a:blipFill>
                          <a:blip r:embed="rId4"/>
                          <a:stretch>
                            <a:fillRect r="-11482"/>
                          </a:stretch>
                        </a:blipFill>
                      </a:tcPr>
                    </a:tc>
                    <a:tc>
                      <a:txBody>
                        <a:bodyPr/>
                        <a:lstStyle/>
                        <a:p>
                          <a:pPr algn="just">
                            <a:lnSpc>
                              <a:spcPct val="150000"/>
                            </a:lnSpc>
                            <a:spcBef>
                              <a:spcPts val="600"/>
                            </a:spcBef>
                            <a:spcAft>
                              <a:spcPts val="1000"/>
                            </a:spcAft>
                          </a:pP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a:noFill/>
                        </a:lnL>
                        <a:lnR>
                          <a:noFill/>
                        </a:lnR>
                        <a:lnT>
                          <a:noFill/>
                        </a:lnT>
                        <a:lnB>
                          <a:noFill/>
                        </a:lnB>
                        <a:noFill/>
                      </a:tcPr>
                    </a:tc>
                    <a:extLst>
                      <a:ext uri="{0D108BD9-81ED-4DB2-BD59-A6C34878D82A}">
                        <a16:rowId xmlns:a16="http://schemas.microsoft.com/office/drawing/2014/main" val="3272883489"/>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03F462A-44A6-BBC3-5522-B48AEB18C871}"/>
                  </a:ext>
                </a:extLst>
              </p:cNvPr>
              <p:cNvSpPr txBox="1"/>
              <p:nvPr/>
            </p:nvSpPr>
            <p:spPr>
              <a:xfrm>
                <a:off x="3670300" y="2780934"/>
                <a:ext cx="5473700" cy="1682705"/>
              </a:xfrm>
              <a:prstGeom prst="rect">
                <a:avLst/>
              </a:prstGeom>
              <a:noFill/>
            </p:spPr>
            <p:txBody>
              <a:bodyPr wrap="square">
                <a:spAutoFit/>
              </a:bodyPr>
              <a:lstStyle/>
              <a:p>
                <a:pPr indent="342900">
                  <a:lnSpc>
                    <a:spcPct val="150000"/>
                  </a:lnSpc>
                  <a:spcBef>
                    <a:spcPts val="450"/>
                  </a:spcBef>
                  <a:spcAft>
                    <a:spcPts val="750"/>
                  </a:spcAft>
                </a:pPr>
                <a:r>
                  <a:rPr lang="vi-VN" sz="1800">
                    <a:latin typeface="Times New Roman" panose="02020603050405020304" pitchFamily="18" charset="0"/>
                    <a:ea typeface="Calibri" panose="020F0502020204030204" pitchFamily="34" charset="0"/>
                    <a:cs typeface="Times New Roman" panose="02020603050405020304" pitchFamily="18" charset="0"/>
                  </a:rPr>
                  <a:t>Ngoài ra, ta có </a:t>
                </a:r>
                <a14:m>
                  <m:oMath xmlns:m="http://schemas.openxmlformats.org/officeDocument/2006/math">
                    <m:sSub>
                      <m:sSubPr>
                        <m:ctrlPr>
                          <a:rPr lang="en-US" sz="1800" i="1">
                            <a:latin typeface="Cambria Math" panose="02040503050406030204" pitchFamily="18" charset="0"/>
                            <a:ea typeface="Calibri" panose="020F0502020204030204" pitchFamily="34" charset="0"/>
                            <a:cs typeface="Times New Roman" panose="02020603050405020304" pitchFamily="18" charset="0"/>
                          </a:rPr>
                        </m:ctrlPr>
                      </m:sSubPr>
                      <m:e>
                        <m:r>
                          <a:rPr lang="vi-VN" sz="1800" i="1">
                            <a:latin typeface="Cambria Math" panose="02040503050406030204" pitchFamily="18" charset="0"/>
                            <a:ea typeface="Calibri" panose="020F0502020204030204" pitchFamily="34" charset="0"/>
                            <a:cs typeface="Times New Roman" panose="02020603050405020304" pitchFamily="18" charset="0"/>
                          </a:rPr>
                          <m:t>𝐹</m:t>
                        </m:r>
                      </m:e>
                      <m:sub>
                        <m:r>
                          <a:rPr lang="vi-VN" sz="1800" i="1">
                            <a:latin typeface="Cambria Math" panose="02040503050406030204" pitchFamily="18" charset="0"/>
                            <a:ea typeface="Calibri" panose="020F0502020204030204" pitchFamily="34" charset="0"/>
                            <a:cs typeface="Times New Roman" panose="02020603050405020304" pitchFamily="18" charset="0"/>
                          </a:rPr>
                          <m:t>𝑝</m:t>
                        </m:r>
                      </m:sub>
                    </m:sSub>
                  </m:oMath>
                </a14:m>
                <a:r>
                  <a:rPr lang="vi-VN" sz="1800">
                    <a:latin typeface="Times New Roman" panose="02020603050405020304" pitchFamily="18" charset="0"/>
                    <a:ea typeface="Malgun Gothic" panose="020B0503020000020004" pitchFamily="34" charset="-127"/>
                    <a:cs typeface="Times New Roman" panose="02020603050405020304" pitchFamily="18" charset="0"/>
                  </a:rPr>
                  <a:t> là lực hút tạo ra do áp suất bên trong khoang áp suất nhỏ hơn bên ngoài: </a:t>
                </a: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450"/>
                  </a:spcBef>
                  <a:spcAft>
                    <a:spcPts val="750"/>
                  </a:spcAft>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ea typeface="Calibri" panose="020F0502020204030204" pitchFamily="34" charset="0"/>
                              <a:cs typeface="Times New Roman" panose="02020603050405020304" pitchFamily="18" charset="0"/>
                            </a:rPr>
                          </m:ctrlPr>
                        </m:sSubPr>
                        <m:e>
                          <m:r>
                            <a:rPr lang="vi-VN" sz="2100" i="1">
                              <a:latin typeface="Cambria Math" panose="02040503050406030204" pitchFamily="18" charset="0"/>
                              <a:ea typeface="Calibri" panose="020F0502020204030204" pitchFamily="34" charset="0"/>
                              <a:cs typeface="Times New Roman" panose="02020603050405020304" pitchFamily="18" charset="0"/>
                            </a:rPr>
                            <m:t>𝐹</m:t>
                          </m:r>
                        </m:e>
                        <m:sub>
                          <m:r>
                            <a:rPr lang="vi-VN" sz="2100" i="1">
                              <a:latin typeface="Cambria Math" panose="02040503050406030204" pitchFamily="18" charset="0"/>
                              <a:ea typeface="Calibri" panose="020F0502020204030204" pitchFamily="34" charset="0"/>
                              <a:cs typeface="Times New Roman" panose="02020603050405020304" pitchFamily="18" charset="0"/>
                            </a:rPr>
                            <m:t>𝑝</m:t>
                          </m:r>
                        </m:sub>
                      </m:sSub>
                      <m:r>
                        <a:rPr lang="vi-VN" sz="21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100" i="1">
                              <a:latin typeface="Cambria Math" panose="02040503050406030204" pitchFamily="18" charset="0"/>
                              <a:ea typeface="Calibri" panose="020F0502020204030204" pitchFamily="34" charset="0"/>
                              <a:cs typeface="Times New Roman" panose="02020603050405020304" pitchFamily="18" charset="0"/>
                            </a:rPr>
                          </m:ctrlPr>
                        </m:sSubPr>
                        <m:e>
                          <m:r>
                            <a:rPr lang="vi-VN" sz="2100" i="1">
                              <a:latin typeface="Cambria Math" panose="02040503050406030204" pitchFamily="18" charset="0"/>
                              <a:ea typeface="Calibri" panose="020F0502020204030204" pitchFamily="34" charset="0"/>
                              <a:cs typeface="Times New Roman" panose="02020603050405020304" pitchFamily="18" charset="0"/>
                            </a:rPr>
                            <m:t>𝑝</m:t>
                          </m:r>
                        </m:e>
                        <m:sub>
                          <m:r>
                            <a:rPr lang="vi-VN" sz="2100" i="1">
                              <a:latin typeface="Cambria Math" panose="02040503050406030204" pitchFamily="18" charset="0"/>
                              <a:ea typeface="Calibri" panose="020F0502020204030204" pitchFamily="34" charset="0"/>
                              <a:cs typeface="Times New Roman" panose="02020603050405020304" pitchFamily="18" charset="0"/>
                            </a:rPr>
                            <m:t>0</m:t>
                          </m:r>
                        </m:sub>
                      </m:sSub>
                      <m:r>
                        <a:rPr lang="vi-VN" sz="21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100" i="1">
                              <a:latin typeface="Cambria Math" panose="02040503050406030204" pitchFamily="18" charset="0"/>
                              <a:ea typeface="Calibri" panose="020F0502020204030204" pitchFamily="34" charset="0"/>
                              <a:cs typeface="Times New Roman" panose="02020603050405020304" pitchFamily="18" charset="0"/>
                            </a:rPr>
                          </m:ctrlPr>
                        </m:sSubPr>
                        <m:e>
                          <m:r>
                            <a:rPr lang="vi-VN" sz="2100" i="1">
                              <a:latin typeface="Cambria Math" panose="02040503050406030204" pitchFamily="18" charset="0"/>
                              <a:ea typeface="Calibri" panose="020F0502020204030204" pitchFamily="34" charset="0"/>
                              <a:cs typeface="Times New Roman" panose="02020603050405020304" pitchFamily="18" charset="0"/>
                            </a:rPr>
                            <m:t>𝑝</m:t>
                          </m:r>
                        </m:e>
                        <m:sub>
                          <m:r>
                            <a:rPr lang="vi-VN" sz="2100" i="1">
                              <a:latin typeface="Cambria Math" panose="02040503050406030204" pitchFamily="18" charset="0"/>
                              <a:ea typeface="Calibri" panose="020F0502020204030204" pitchFamily="34" charset="0"/>
                              <a:cs typeface="Times New Roman" panose="02020603050405020304" pitchFamily="18" charset="0"/>
                            </a:rPr>
                            <m:t>1</m:t>
                          </m:r>
                        </m:sub>
                      </m:sSub>
                      <m:r>
                        <a:rPr lang="vi-VN" sz="21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100" i="1">
                              <a:latin typeface="Cambria Math" panose="02040503050406030204" pitchFamily="18" charset="0"/>
                              <a:ea typeface="Calibri" panose="020F0502020204030204" pitchFamily="34" charset="0"/>
                              <a:cs typeface="Times New Roman" panose="02020603050405020304" pitchFamily="18" charset="0"/>
                            </a:rPr>
                          </m:ctrlPr>
                        </m:sSubPr>
                        <m:e>
                          <m:r>
                            <a:rPr lang="vi-VN" sz="2100" i="1">
                              <a:latin typeface="Cambria Math" panose="02040503050406030204" pitchFamily="18" charset="0"/>
                              <a:ea typeface="Calibri" panose="020F0502020204030204" pitchFamily="34" charset="0"/>
                              <a:cs typeface="Times New Roman" panose="02020603050405020304" pitchFamily="18" charset="0"/>
                            </a:rPr>
                            <m:t>𝑙</m:t>
                          </m:r>
                        </m:e>
                        <m:sub>
                          <m:r>
                            <a:rPr lang="vi-VN" sz="2100" i="1">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2100" i="1">
                              <a:latin typeface="Cambria Math" panose="02040503050406030204" pitchFamily="18" charset="0"/>
                              <a:ea typeface="Calibri" panose="020F0502020204030204" pitchFamily="34" charset="0"/>
                              <a:cs typeface="Times New Roman" panose="02020603050405020304" pitchFamily="18" charset="0"/>
                            </a:rPr>
                          </m:ctrlPr>
                        </m:sSubPr>
                        <m:e>
                          <m:r>
                            <a:rPr lang="vi-VN" sz="2100" i="1">
                              <a:latin typeface="Cambria Math" panose="02040503050406030204" pitchFamily="18" charset="0"/>
                              <a:ea typeface="Calibri" panose="020F0502020204030204" pitchFamily="34" charset="0"/>
                              <a:cs typeface="Times New Roman" panose="02020603050405020304" pitchFamily="18" charset="0"/>
                            </a:rPr>
                            <m:t>𝑙</m:t>
                          </m:r>
                        </m:e>
                        <m:sub>
                          <m:r>
                            <a:rPr lang="vi-VN" sz="2100" i="1">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en-US" sz="210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D03F462A-44A6-BBC3-5522-B48AEB18C871}"/>
                  </a:ext>
                </a:extLst>
              </p:cNvPr>
              <p:cNvSpPr txBox="1">
                <a:spLocks noRot="1" noChangeAspect="1" noMove="1" noResize="1" noEditPoints="1" noAdjustHandles="1" noChangeArrowheads="1" noChangeShapeType="1" noTextEdit="1"/>
              </p:cNvSpPr>
              <p:nvPr/>
            </p:nvSpPr>
            <p:spPr>
              <a:xfrm>
                <a:off x="3670300" y="2780934"/>
                <a:ext cx="5473700" cy="1682705"/>
              </a:xfrm>
              <a:prstGeom prst="rect">
                <a:avLst/>
              </a:prstGeom>
              <a:blipFill>
                <a:blip r:embed="rId5"/>
                <a:stretch>
                  <a:fillRect l="-8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CC0E3379-9634-9853-29A1-46C940D81371}"/>
                  </a:ext>
                </a:extLst>
              </p:cNvPr>
              <p:cNvGraphicFramePr>
                <a:graphicFrameLocks noGrp="1"/>
              </p:cNvGraphicFramePr>
              <p:nvPr/>
            </p:nvGraphicFramePr>
            <p:xfrm>
              <a:off x="3656666" y="4551309"/>
              <a:ext cx="5556250" cy="1618615"/>
            </p:xfrm>
            <a:graphic>
              <a:graphicData uri="http://schemas.openxmlformats.org/drawingml/2006/table">
                <a:tbl>
                  <a:tblPr firstRow="1" firstCol="1" bandRow="1"/>
                  <a:tblGrid>
                    <a:gridCol w="4986734">
                      <a:extLst>
                        <a:ext uri="{9D8B030D-6E8A-4147-A177-3AD203B41FA5}">
                          <a16:colId xmlns:a16="http://schemas.microsoft.com/office/drawing/2014/main" val="3543028707"/>
                        </a:ext>
                      </a:extLst>
                    </a:gridCol>
                    <a:gridCol w="569516">
                      <a:extLst>
                        <a:ext uri="{9D8B030D-6E8A-4147-A177-3AD203B41FA5}">
                          <a16:colId xmlns:a16="http://schemas.microsoft.com/office/drawing/2014/main" val="767082077"/>
                        </a:ext>
                      </a:extLst>
                    </a:gridCol>
                  </a:tblGrid>
                  <a:tr h="1567768">
                    <a:tc>
                      <a:txBody>
                        <a:bodyPr/>
                        <a:lstStyle/>
                        <a:p>
                          <a:pPr algn="just">
                            <a:lnSpc>
                              <a:spcPct val="150000"/>
                            </a:lnSpc>
                            <a:spcBef>
                              <a:spcPts val="600"/>
                            </a:spcBef>
                            <a:spcAft>
                              <a:spcPts val="1000"/>
                            </a:spcAft>
                          </a:pPr>
                          <a14:m>
                            <m:oMathPara xmlns:m="http://schemas.openxmlformats.org/officeDocument/2006/math">
                              <m:oMathParaPr>
                                <m:jc m:val="centerGroup"/>
                              </m:oMathParaPr>
                              <m:oMath xmlns:m="http://schemas.openxmlformats.org/officeDocument/2006/math">
                                <m:r>
                                  <a:rPr lang="en-US" sz="210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vi-VN" sz="2100" b="0" i="1" smtClean="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1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vi-VN" sz="2100" i="1">
                                        <a:effectLst/>
                                        <a:latin typeface="Cambria Math" panose="02040503050406030204" pitchFamily="18" charset="0"/>
                                        <a:ea typeface="Calibri" panose="020F0502020204030204" pitchFamily="34" charset="0"/>
                                        <a:cs typeface="Times New Roman" panose="02020603050405020304" pitchFamily="18" charset="0"/>
                                      </a:rPr>
                                      <m:t>𝛿</m:t>
                                    </m:r>
                                  </m:sub>
                                </m:sSub>
                                <m:r>
                                  <a:rPr lang="vi-VN" sz="2100" i="1">
                                    <a:effectLst/>
                                    <a:latin typeface="Cambria Math" panose="02040503050406030204" pitchFamily="18" charset="0"/>
                                    <a:ea typeface="Calibri" panose="020F0502020204030204" pitchFamily="34" charset="0"/>
                                    <a:cs typeface="Times New Roman" panose="02020603050405020304" pitchFamily="18" charset="0"/>
                                  </a:rPr>
                                  <m:t>= </m:t>
                                </m:r>
                                <m:r>
                                  <a:rPr lang="vi-VN" sz="2100" i="1">
                                    <a:effectLst/>
                                    <a:latin typeface="Cambria Math" panose="02040503050406030204" pitchFamily="18" charset="0"/>
                                    <a:ea typeface="Calibri" panose="020F0502020204030204" pitchFamily="34" charset="0"/>
                                    <a:cs typeface="Times New Roman" panose="02020603050405020304" pitchFamily="18" charset="0"/>
                                  </a:rPr>
                                  <m:t>𝐸</m:t>
                                </m:r>
                                <m:sSub>
                                  <m:sSub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1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vi-VN" sz="2100" i="1">
                                        <a:effectLst/>
                                        <a:latin typeface="Cambria Math" panose="02040503050406030204" pitchFamily="18" charset="0"/>
                                        <a:ea typeface="Calibri" panose="020F0502020204030204" pitchFamily="34" charset="0"/>
                                        <a:cs typeface="Times New Roman" panose="02020603050405020304" pitchFamily="18" charset="0"/>
                                      </a:rPr>
                                      <m:t>𝑝</m:t>
                                    </m:r>
                                  </m:sub>
                                </m:sSub>
                                <m:r>
                                  <a:rPr lang="vi-VN" sz="2100" i="1">
                                    <a:effectLst/>
                                    <a:latin typeface="Cambria Math" panose="02040503050406030204" pitchFamily="18" charset="0"/>
                                    <a:ea typeface="Calibri" panose="020F0502020204030204" pitchFamily="34" charset="0"/>
                                    <a:cs typeface="Times New Roman" panose="02020603050405020304" pitchFamily="18" charset="0"/>
                                  </a:rPr>
                                  <m:t> </m:t>
                                </m:r>
                                <m:r>
                                  <a:rPr lang="vi-VN" sz="2100" i="1">
                                    <a:effectLst/>
                                    <a:latin typeface="Cambria Math" panose="02040503050406030204" pitchFamily="18" charset="0"/>
                                    <a:ea typeface="Calibri" panose="020F0502020204030204" pitchFamily="34" charset="0"/>
                                    <a:cs typeface="Times New Roman" panose="02020603050405020304" pitchFamily="18" charset="0"/>
                                  </a:rPr>
                                  <m:t>𝑣</m:t>
                                </m:r>
                                <m:r>
                                  <a:rPr lang="vi-VN" sz="2100" i="1">
                                    <a:effectLst/>
                                    <a:latin typeface="Cambria Math" panose="02040503050406030204" pitchFamily="18" charset="0"/>
                                    <a:ea typeface="Calibri" panose="020F0502020204030204" pitchFamily="34" charset="0"/>
                                    <a:cs typeface="Times New Roman" panose="02020603050405020304" pitchFamily="18" charset="0"/>
                                  </a:rPr>
                                  <m:t>ớ</m:t>
                                </m:r>
                                <m:r>
                                  <a:rPr lang="vi-VN" sz="2100" i="1">
                                    <a:effectLst/>
                                    <a:latin typeface="Cambria Math" panose="02040503050406030204" pitchFamily="18" charset="0"/>
                                    <a:ea typeface="Calibri" panose="020F0502020204030204" pitchFamily="34" charset="0"/>
                                    <a:cs typeface="Times New Roman" panose="02020603050405020304" pitchFamily="18" charset="0"/>
                                  </a:rPr>
                                  <m:t>𝑖</m:t>
                                </m:r>
                                <m:r>
                                  <a:rPr lang="vi-VN" sz="2100" i="1">
                                    <a:effectLst/>
                                    <a:latin typeface="Cambria Math" panose="02040503050406030204" pitchFamily="18" charset="0"/>
                                    <a:ea typeface="Calibri" panose="020F0502020204030204" pitchFamily="34" charset="0"/>
                                    <a:cs typeface="Times New Roman" panose="02020603050405020304" pitchFamily="18" charset="0"/>
                                  </a:rPr>
                                  <m:t> </m:t>
                                </m:r>
                                <m:r>
                                  <a:rPr lang="vi-VN" sz="2100" i="1">
                                    <a:effectLst/>
                                    <a:latin typeface="Cambria Math" panose="02040503050406030204" pitchFamily="18" charset="0"/>
                                    <a:ea typeface="Calibri" panose="020F0502020204030204" pitchFamily="34" charset="0"/>
                                    <a:cs typeface="Times New Roman" panose="02020603050405020304" pitchFamily="18" charset="0"/>
                                  </a:rPr>
                                  <m:t>𝐸</m:t>
                                </m:r>
                                <m:r>
                                  <a:rPr lang="vi-VN" sz="21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fPr>
                                  <m:num>
                                    <m:r>
                                      <a:rPr lang="vi-VN" sz="2100" i="1">
                                        <a:effectLst/>
                                        <a:latin typeface="Cambria Math" panose="02040503050406030204" pitchFamily="18" charset="0"/>
                                        <a:ea typeface="Calibri" panose="020F0502020204030204" pitchFamily="34" charset="0"/>
                                        <a:cs typeface="Times New Roman" panose="02020603050405020304" pitchFamily="18" charset="0"/>
                                      </a:rPr>
                                      <m:t>𝑎</m:t>
                                    </m:r>
                                    <m:r>
                                      <a:rPr lang="vi-VN" sz="21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1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vi-VN" sz="21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vi-VN" sz="21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1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vi-VN" sz="21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vi-VN" sz="2100" i="1">
                                        <a:effectLst/>
                                        <a:latin typeface="Cambria Math" panose="02040503050406030204" pitchFamily="18" charset="0"/>
                                        <a:ea typeface="Calibri" panose="020F0502020204030204" pitchFamily="34" charset="0"/>
                                        <a:cs typeface="Times New Roman" panose="02020603050405020304" pitchFamily="18" charset="0"/>
                                      </a:rPr>
                                      <m:t>+4</m:t>
                                    </m:r>
                                    <m:r>
                                      <a:rPr lang="vi-VN" sz="2100" i="1">
                                        <a:effectLst/>
                                        <a:latin typeface="Cambria Math" panose="02040503050406030204" pitchFamily="18" charset="0"/>
                                        <a:ea typeface="Calibri" panose="020F0502020204030204" pitchFamily="34" charset="0"/>
                                        <a:cs typeface="Times New Roman" panose="02020603050405020304" pitchFamily="18" charset="0"/>
                                      </a:rPr>
                                      <m:t>𝑎</m:t>
                                    </m:r>
                                    <m:r>
                                      <a:rPr lang="vi-VN" sz="2100" i="1">
                                        <a:effectLst/>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1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vi-VN" sz="2100" i="1">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1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vi-VN" sz="2100" i="1">
                                            <a:effectLst/>
                                            <a:latin typeface="Cambria Math" panose="02040503050406030204" pitchFamily="18" charset="0"/>
                                            <a:ea typeface="Calibri" panose="020F0502020204030204" pitchFamily="34" charset="0"/>
                                            <a:cs typeface="Times New Roman" panose="02020603050405020304" pitchFamily="18" charset="0"/>
                                          </a:rPr>
                                          <m:t>2</m:t>
                                        </m:r>
                                      </m:sub>
                                    </m:sSub>
                                  </m:den>
                                </m:f>
                              </m:oMath>
                            </m:oMathPara>
                          </a14:m>
                          <a:endParaRPr lang="en-US" sz="21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Bef>
                              <a:spcPts val="600"/>
                            </a:spcBef>
                            <a:spcAft>
                              <a:spcPts val="1000"/>
                            </a:spcAft>
                          </a:pPr>
                          <a:r>
                            <a:rPr lang="en-US" sz="2100">
                              <a:effectLst/>
                              <a:latin typeface="Times New Roman" panose="02020603050405020304" pitchFamily="18" charset="0"/>
                              <a:ea typeface="Calibri" panose="020F0502020204030204" pitchFamily="34" charset="0"/>
                              <a:cs typeface="Times New Roman" panose="02020603050405020304" pitchFamily="18" charset="0"/>
                            </a:rPr>
                            <a:t> </a:t>
                          </a:r>
                        </a:p>
                      </a:txBody>
                      <a:tcPr marL="51435" marR="51435" marT="0" marB="0" anchor="ctr">
                        <a:lnL>
                          <a:noFill/>
                        </a:lnL>
                        <a:lnR>
                          <a:noFill/>
                        </a:lnR>
                        <a:lnT>
                          <a:noFill/>
                        </a:lnT>
                        <a:lnB>
                          <a:noFill/>
                        </a:lnB>
                        <a:noFill/>
                      </a:tcPr>
                    </a:tc>
                    <a:tc>
                      <a:txBody>
                        <a:bodyPr/>
                        <a:lstStyle/>
                        <a:p>
                          <a:pPr algn="just">
                            <a:lnSpc>
                              <a:spcPct val="150000"/>
                            </a:lnSpc>
                            <a:spcBef>
                              <a:spcPts val="600"/>
                            </a:spcBef>
                            <a:spcAft>
                              <a:spcPts val="1000"/>
                            </a:spcAft>
                          </a:pPr>
                          <a:endParaRPr lang="en-US" sz="21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a:noFill/>
                        </a:lnL>
                        <a:lnR>
                          <a:noFill/>
                        </a:lnR>
                        <a:lnT>
                          <a:noFill/>
                        </a:lnT>
                        <a:lnB>
                          <a:noFill/>
                        </a:lnB>
                        <a:noFill/>
                      </a:tcPr>
                    </a:tc>
                    <a:extLst>
                      <a:ext uri="{0D108BD9-81ED-4DB2-BD59-A6C34878D82A}">
                        <a16:rowId xmlns:a16="http://schemas.microsoft.com/office/drawing/2014/main" val="1022739913"/>
                      </a:ext>
                    </a:extLst>
                  </a:tr>
                </a:tbl>
              </a:graphicData>
            </a:graphic>
          </p:graphicFrame>
        </mc:Choice>
        <mc:Fallback xmlns="">
          <p:graphicFrame>
            <p:nvGraphicFramePr>
              <p:cNvPr id="5" name="Table 4">
                <a:extLst>
                  <a:ext uri="{FF2B5EF4-FFF2-40B4-BE49-F238E27FC236}">
                    <a16:creationId xmlns:a16="http://schemas.microsoft.com/office/drawing/2014/main" id="{CC0E3379-9634-9853-29A1-46C940D81371}"/>
                  </a:ext>
                </a:extLst>
              </p:cNvPr>
              <p:cNvGraphicFramePr>
                <a:graphicFrameLocks noGrp="1"/>
              </p:cNvGraphicFramePr>
              <p:nvPr/>
            </p:nvGraphicFramePr>
            <p:xfrm>
              <a:off x="3656666" y="4551309"/>
              <a:ext cx="5556250" cy="1618615"/>
            </p:xfrm>
            <a:graphic>
              <a:graphicData uri="http://schemas.openxmlformats.org/drawingml/2006/table">
                <a:tbl>
                  <a:tblPr firstRow="1" firstCol="1" bandRow="1"/>
                  <a:tblGrid>
                    <a:gridCol w="4986734">
                      <a:extLst>
                        <a:ext uri="{9D8B030D-6E8A-4147-A177-3AD203B41FA5}">
                          <a16:colId xmlns:a16="http://schemas.microsoft.com/office/drawing/2014/main" val="3543028707"/>
                        </a:ext>
                      </a:extLst>
                    </a:gridCol>
                    <a:gridCol w="569516">
                      <a:extLst>
                        <a:ext uri="{9D8B030D-6E8A-4147-A177-3AD203B41FA5}">
                          <a16:colId xmlns:a16="http://schemas.microsoft.com/office/drawing/2014/main" val="767082077"/>
                        </a:ext>
                      </a:extLst>
                    </a:gridCol>
                  </a:tblGrid>
                  <a:tr h="1618615">
                    <a:tc>
                      <a:txBody>
                        <a:bodyPr/>
                        <a:lstStyle/>
                        <a:p>
                          <a:endParaRPr lang="en-US"/>
                        </a:p>
                      </a:txBody>
                      <a:tcPr marL="51435" marR="51435" marT="0" marB="0" anchor="ctr">
                        <a:lnL>
                          <a:noFill/>
                        </a:lnL>
                        <a:lnR>
                          <a:noFill/>
                        </a:lnR>
                        <a:lnT>
                          <a:noFill/>
                        </a:lnT>
                        <a:lnB>
                          <a:noFill/>
                        </a:lnB>
                        <a:blipFill>
                          <a:blip r:embed="rId6"/>
                          <a:stretch>
                            <a:fillRect r="-11477"/>
                          </a:stretch>
                        </a:blipFill>
                      </a:tcPr>
                    </a:tc>
                    <a:tc>
                      <a:txBody>
                        <a:bodyPr/>
                        <a:lstStyle/>
                        <a:p>
                          <a:pPr algn="just">
                            <a:lnSpc>
                              <a:spcPct val="150000"/>
                            </a:lnSpc>
                            <a:spcBef>
                              <a:spcPts val="600"/>
                            </a:spcBef>
                            <a:spcAft>
                              <a:spcPts val="1000"/>
                            </a:spcAft>
                          </a:pPr>
                          <a:endParaRPr lang="en-US" sz="21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a:noFill/>
                        </a:lnL>
                        <a:lnR>
                          <a:noFill/>
                        </a:lnR>
                        <a:lnT>
                          <a:noFill/>
                        </a:lnT>
                        <a:lnB>
                          <a:noFill/>
                        </a:lnB>
                        <a:noFill/>
                      </a:tcPr>
                    </a:tc>
                    <a:extLst>
                      <a:ext uri="{0D108BD9-81ED-4DB2-BD59-A6C34878D82A}">
                        <a16:rowId xmlns:a16="http://schemas.microsoft.com/office/drawing/2014/main" val="1022739913"/>
                      </a:ext>
                    </a:extLst>
                  </a:tr>
                </a:tbl>
              </a:graphicData>
            </a:graphic>
          </p:graphicFrame>
        </mc:Fallback>
      </mc:AlternateContent>
    </p:spTree>
    <p:extLst>
      <p:ext uri="{BB962C8B-B14F-4D97-AF65-F5344CB8AC3E}">
        <p14:creationId xmlns:p14="http://schemas.microsoft.com/office/powerpoint/2010/main" val="398937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Rectangles 3"/>
          <p:cNvSpPr/>
          <p:nvPr/>
        </p:nvSpPr>
        <p:spPr>
          <a:xfrm>
            <a:off x="1002761" y="176568"/>
            <a:ext cx="4466287" cy="553998"/>
          </a:xfrm>
          <a:prstGeom prst="rect">
            <a:avLst/>
          </a:prstGeom>
          <a:noFill/>
          <a:ln>
            <a:noFill/>
          </a:ln>
        </p:spPr>
        <p:txBody>
          <a:bodyPr wrap="none" rtlCol="0" anchor="t">
            <a:spAutoFit/>
          </a:bodyPr>
          <a:lstStyle/>
          <a:p>
            <a:pPr algn="ctr"/>
            <a:r>
              <a:rPr lang="en-US" altLang="vi-VN" sz="3000" b="1">
                <a:solidFill>
                  <a:schemeClr val="accent1"/>
                </a:solidFill>
                <a:effectLst>
                  <a:outerShdw blurRad="38100" dist="25400" dir="5400000" algn="ctr" rotWithShape="0">
                    <a:srgbClr val="6E747A">
                      <a:alpha val="43000"/>
                    </a:srgbClr>
                  </a:outerShdw>
                </a:effectLst>
              </a:rPr>
              <a:t>3.</a:t>
            </a:r>
            <a:r>
              <a:rPr lang="vi-VN" altLang="vi-VN" sz="3000" b="1">
                <a:solidFill>
                  <a:schemeClr val="accent1"/>
                </a:solidFill>
                <a:effectLst>
                  <a:outerShdw blurRad="38100" dist="25400" dir="5400000" algn="ctr" rotWithShape="0">
                    <a:srgbClr val="6E747A">
                      <a:alpha val="43000"/>
                    </a:srgbClr>
                  </a:outerShdw>
                </a:effectLst>
              </a:rPr>
              <a:t>1.2</a:t>
            </a:r>
            <a:r>
              <a:rPr lang="en-US" altLang="vi-VN" sz="3000" b="1">
                <a:solidFill>
                  <a:schemeClr val="accent1"/>
                </a:solidFill>
                <a:effectLst>
                  <a:outerShdw blurRad="38100" dist="25400" dir="5400000" algn="ctr" rotWithShape="0">
                    <a:srgbClr val="6E747A">
                      <a:alpha val="43000"/>
                    </a:srgbClr>
                  </a:outerShdw>
                </a:effectLst>
              </a:rPr>
              <a:t> </a:t>
            </a:r>
            <a:r>
              <a:rPr lang="vi-VN" altLang="vi-VN" sz="3000" b="1">
                <a:solidFill>
                  <a:schemeClr val="accent1"/>
                </a:solidFill>
                <a:effectLst>
                  <a:outerShdw blurRad="38100" dist="25400" dir="5400000" algn="ctr" rotWithShape="0">
                    <a:srgbClr val="6E747A">
                      <a:alpha val="43000"/>
                    </a:srgbClr>
                  </a:outerShdw>
                </a:effectLst>
              </a:rPr>
              <a:t>Mô hình động học</a:t>
            </a:r>
            <a:endParaRPr lang="vi-VN" altLang="en-US" sz="3000" b="1">
              <a:solidFill>
                <a:schemeClr val="accent1"/>
              </a:solidFill>
              <a:effectLst>
                <a:outerShdw blurRad="38100" dist="25400" dir="5400000" algn="ctr" rotWithShape="0">
                  <a:srgbClr val="6E747A">
                    <a:alpha val="43000"/>
                  </a:srgbClr>
                </a:outerShdw>
              </a:effectLst>
            </a:endParaRPr>
          </a:p>
        </p:txBody>
      </p:sp>
      <p:pic>
        <p:nvPicPr>
          <p:cNvPr id="9" name="Picture 8">
            <a:extLst>
              <a:ext uri="{FF2B5EF4-FFF2-40B4-BE49-F238E27FC236}">
                <a16:creationId xmlns:a16="http://schemas.microsoft.com/office/drawing/2014/main" id="{CD6E36F8-BAAF-C81A-F67D-3704C139E176}"/>
              </a:ext>
            </a:extLst>
          </p:cNvPr>
          <p:cNvPicPr>
            <a:picLocks noChangeAspect="1"/>
          </p:cNvPicPr>
          <p:nvPr/>
        </p:nvPicPr>
        <p:blipFill>
          <a:blip r:embed="rId3"/>
          <a:stretch>
            <a:fillRect/>
          </a:stretch>
        </p:blipFill>
        <p:spPr>
          <a:xfrm>
            <a:off x="1521820" y="1136128"/>
            <a:ext cx="6100359" cy="395407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C545C6F-FA77-7503-3AB4-06B2BA720BDE}"/>
                  </a:ext>
                </a:extLst>
              </p:cNvPr>
              <p:cNvSpPr txBox="1"/>
              <p:nvPr/>
            </p:nvSpPr>
            <p:spPr>
              <a:xfrm>
                <a:off x="1685010" y="5090198"/>
                <a:ext cx="5791200" cy="683520"/>
              </a:xfrm>
              <a:prstGeom prst="rect">
                <a:avLst/>
              </a:prstGeom>
              <a:noFill/>
            </p:spPr>
            <p:txBody>
              <a:bodyPr wrap="square">
                <a:spAutoFit/>
              </a:bodyPr>
              <a:lstStyle/>
              <a:p>
                <a:r>
                  <a:rPr lang="vi-VN" sz="2400">
                    <a:latin typeface="Times New Roman" panose="02020603050405020304" pitchFamily="18" charset="0"/>
                    <a:ea typeface="Calibri" panose="020F0502020204030204" pitchFamily="34" charset="0"/>
                  </a:rPr>
                  <a:t>Vậy </a:t>
                </a:r>
                <a14:m>
                  <m:oMath xmlns:m="http://schemas.openxmlformats.org/officeDocument/2006/math">
                    <m:r>
                      <a:rPr lang="vi-VN" sz="2400" i="1">
                        <a:latin typeface="Cambria Math" panose="02040503050406030204" pitchFamily="18" charset="0"/>
                        <a:ea typeface="Calibri" panose="020F0502020204030204" pitchFamily="34" charset="0"/>
                        <a:cs typeface="Times New Roman" panose="02020603050405020304" pitchFamily="18" charset="0"/>
                      </a:rPr>
                      <m:t>𝐹𝑝</m:t>
                    </m:r>
                    <m:r>
                      <a:rPr lang="vi-VN" sz="2400" i="1">
                        <a:latin typeface="Cambria Math" panose="02040503050406030204" pitchFamily="18" charset="0"/>
                        <a:ea typeface="Calibri" panose="020F0502020204030204" pitchFamily="34" charset="0"/>
                        <a:cs typeface="Times New Roman" panose="02020603050405020304" pitchFamily="18" charset="0"/>
                      </a:rPr>
                      <m:t>&gt;</m:t>
                    </m:r>
                    <m:func>
                      <m:funcPr>
                        <m:ctrlPr>
                          <a:rPr lang="en-US" sz="2400" i="1">
                            <a:latin typeface="Cambria Math" panose="02040503050406030204" pitchFamily="18" charset="0"/>
                            <a:cs typeface="Times New Roman" panose="02020603050405020304" pitchFamily="18" charset="0"/>
                          </a:rPr>
                        </m:ctrlPr>
                      </m:funcPr>
                      <m:fName>
                        <m:r>
                          <m:rPr>
                            <m:sty m:val="p"/>
                          </m:rPr>
                          <a:rPr lang="vi-VN" sz="2400">
                            <a:latin typeface="Cambria Math" panose="02040503050406030204" pitchFamily="18" charset="0"/>
                            <a:ea typeface="Calibri" panose="020F0502020204030204" pitchFamily="34" charset="0"/>
                            <a:cs typeface="Times New Roman" panose="02020603050405020304" pitchFamily="18" charset="0"/>
                          </a:rPr>
                          <m:t>max</m:t>
                        </m:r>
                      </m:fName>
                      <m:e>
                        <m:r>
                          <a:rPr lang="vi-VN" sz="2400" i="1">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vi-VN" sz="2400" i="1">
                                <a:latin typeface="Cambria Math" panose="02040503050406030204" pitchFamily="18" charset="0"/>
                                <a:ea typeface="Calibri" panose="020F0502020204030204" pitchFamily="34" charset="0"/>
                                <a:cs typeface="Times New Roman" panose="02020603050405020304" pitchFamily="18" charset="0"/>
                              </a:rPr>
                              <m:t>𝐺</m:t>
                            </m:r>
                          </m:num>
                          <m:den>
                            <m:r>
                              <a:rPr lang="vi-VN" sz="2400" i="1">
                                <a:latin typeface="Cambria Math" panose="02040503050406030204" pitchFamily="18" charset="0"/>
                                <a:ea typeface="Calibri" panose="020F0502020204030204" pitchFamily="34" charset="0"/>
                                <a:cs typeface="Times New Roman" panose="02020603050405020304" pitchFamily="18" charset="0"/>
                              </a:rPr>
                              <m:t>(1+</m:t>
                            </m:r>
                            <m:r>
                              <a:rPr lang="vi-VN" sz="2400" i="1">
                                <a:latin typeface="Cambria Math" panose="02040503050406030204" pitchFamily="18" charset="0"/>
                                <a:ea typeface="Calibri" panose="020F0502020204030204" pitchFamily="34" charset="0"/>
                                <a:cs typeface="Times New Roman" panose="02020603050405020304" pitchFamily="18" charset="0"/>
                              </a:rPr>
                              <m:t>𝐸</m:t>
                            </m:r>
                            <m:r>
                              <a:rPr lang="vi-VN" sz="2400" i="1">
                                <a:latin typeface="Cambria Math" panose="02040503050406030204" pitchFamily="18" charset="0"/>
                                <a:ea typeface="Calibri" panose="020F0502020204030204" pitchFamily="34" charset="0"/>
                                <a:cs typeface="Times New Roman" panose="02020603050405020304" pitchFamily="18" charset="0"/>
                              </a:rPr>
                              <m:t>)</m:t>
                            </m:r>
                            <m:r>
                              <a:rPr lang="vi-VN" sz="2400" i="1">
                                <a:latin typeface="Cambria Math" panose="02040503050406030204" pitchFamily="18" charset="0"/>
                                <a:ea typeface="Calibri" panose="020F0502020204030204" pitchFamily="34" charset="0"/>
                                <a:cs typeface="Times New Roman" panose="02020603050405020304" pitchFamily="18" charset="0"/>
                              </a:rPr>
                              <m:t>𝜇</m:t>
                            </m:r>
                          </m:den>
                        </m:f>
                        <m:r>
                          <a:rPr lang="vi-VN" sz="2400" i="1">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vi-VN" sz="2400" i="1">
                                <a:latin typeface="Cambria Math" panose="02040503050406030204" pitchFamily="18" charset="0"/>
                                <a:ea typeface="Calibri" panose="020F0502020204030204" pitchFamily="34" charset="0"/>
                                <a:cs typeface="Times New Roman" panose="02020603050405020304" pitchFamily="18" charset="0"/>
                              </a:rPr>
                              <m:t>2</m:t>
                            </m:r>
                            <m:r>
                              <a:rPr lang="vi-VN" sz="2400" i="1">
                                <a:latin typeface="Cambria Math" panose="02040503050406030204" pitchFamily="18" charset="0"/>
                                <a:ea typeface="Calibri" panose="020F0502020204030204" pitchFamily="34" charset="0"/>
                                <a:cs typeface="Times New Roman" panose="02020603050405020304" pitchFamily="18" charset="0"/>
                              </a:rPr>
                              <m:t>𝐺𝐻</m:t>
                            </m:r>
                          </m:num>
                          <m:den>
                            <m:r>
                              <a:rPr lang="vi-VN" sz="2400" i="1">
                                <a:latin typeface="Cambria Math" panose="02040503050406030204" pitchFamily="18" charset="0"/>
                                <a:ea typeface="Calibri" panose="020F0502020204030204" pitchFamily="34" charset="0"/>
                                <a:cs typeface="Times New Roman" panose="02020603050405020304" pitchFamily="18" charset="0"/>
                              </a:rPr>
                              <m:t>(1+</m:t>
                            </m:r>
                            <m:r>
                              <a:rPr lang="vi-VN" sz="2400" i="1">
                                <a:latin typeface="Cambria Math" panose="02040503050406030204" pitchFamily="18" charset="0"/>
                                <a:ea typeface="Calibri" panose="020F0502020204030204" pitchFamily="34" charset="0"/>
                                <a:cs typeface="Times New Roman" panose="02020603050405020304" pitchFamily="18" charset="0"/>
                              </a:rPr>
                              <m:t>𝐸</m:t>
                            </m:r>
                            <m:r>
                              <a:rPr lang="vi-VN" sz="2400" i="1">
                                <a:latin typeface="Cambria Math" panose="02040503050406030204" pitchFamily="18" charset="0"/>
                                <a:ea typeface="Calibri" panose="020F0502020204030204" pitchFamily="34" charset="0"/>
                                <a:cs typeface="Times New Roman" panose="02020603050405020304" pitchFamily="18" charset="0"/>
                              </a:rPr>
                              <m:t>)</m:t>
                            </m:r>
                          </m:den>
                        </m:f>
                        <m:d>
                          <m:dPr>
                            <m:ctrlPr>
                              <a:rPr lang="en-US" sz="2400" i="1">
                                <a:latin typeface="Cambria Math" panose="02040503050406030204" pitchFamily="18" charset="0"/>
                                <a:cs typeface="Times New Roman" panose="02020603050405020304" pitchFamily="18" charset="0"/>
                              </a:rPr>
                            </m:ctrlPr>
                          </m:dPr>
                          <m:e>
                            <m:f>
                              <m:fPr>
                                <m:ctrlPr>
                                  <a:rPr lang="en-US" sz="2400" i="1">
                                    <a:latin typeface="Cambria Math" panose="02040503050406030204" pitchFamily="18" charset="0"/>
                                    <a:cs typeface="Times New Roman" panose="02020603050405020304" pitchFamily="18" charset="0"/>
                                  </a:rPr>
                                </m:ctrlPr>
                              </m:fPr>
                              <m:num>
                                <m:func>
                                  <m:funcPr>
                                    <m:ctrlPr>
                                      <a:rPr lang="en-US" sz="2400" i="1">
                                        <a:latin typeface="Cambria Math" panose="02040503050406030204" pitchFamily="18" charset="0"/>
                                        <a:cs typeface="Times New Roman" panose="02020603050405020304" pitchFamily="18" charset="0"/>
                                      </a:rPr>
                                    </m:ctrlPr>
                                  </m:funcPr>
                                  <m:fName>
                                    <m:r>
                                      <m:rPr>
                                        <m:sty m:val="p"/>
                                      </m:rPr>
                                      <a:rPr lang="vi-VN" sz="2400">
                                        <a:latin typeface="Cambria Math" panose="02040503050406030204" pitchFamily="18" charset="0"/>
                                        <a:ea typeface="Calibri" panose="020F0502020204030204" pitchFamily="34" charset="0"/>
                                        <a:cs typeface="Times New Roman" panose="02020603050405020304" pitchFamily="18" charset="0"/>
                                      </a:rPr>
                                      <m:t>cos</m:t>
                                    </m:r>
                                  </m:fName>
                                  <m:e>
                                    <m:r>
                                      <a:rPr lang="vi-VN" sz="2400" i="1">
                                        <a:latin typeface="Cambria Math" panose="02040503050406030204" pitchFamily="18" charset="0"/>
                                        <a:ea typeface="Calibri" panose="020F0502020204030204" pitchFamily="34" charset="0"/>
                                        <a:cs typeface="Times New Roman" panose="02020603050405020304" pitchFamily="18" charset="0"/>
                                      </a:rPr>
                                      <m:t>𝜃</m:t>
                                    </m:r>
                                  </m:e>
                                </m:func>
                              </m:num>
                              <m:den>
                                <m:r>
                                  <a:rPr lang="vi-VN" sz="2400" i="1">
                                    <a:latin typeface="Cambria Math" panose="02040503050406030204" pitchFamily="18" charset="0"/>
                                    <a:ea typeface="Calibri" panose="020F0502020204030204" pitchFamily="34" charset="0"/>
                                    <a:cs typeface="Times New Roman" panose="02020603050405020304" pitchFamily="18" charset="0"/>
                                  </a:rPr>
                                  <m:t>𝐿</m:t>
                                </m:r>
                              </m:den>
                            </m:f>
                            <m:r>
                              <a:rPr lang="vi-VN" sz="2400" i="1">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func>
                                  <m:funcPr>
                                    <m:ctrlPr>
                                      <a:rPr lang="en-US" sz="2400" i="1">
                                        <a:latin typeface="Cambria Math" panose="02040503050406030204" pitchFamily="18" charset="0"/>
                                        <a:cs typeface="Times New Roman" panose="02020603050405020304" pitchFamily="18" charset="0"/>
                                      </a:rPr>
                                    </m:ctrlPr>
                                  </m:funcPr>
                                  <m:fName>
                                    <m:r>
                                      <m:rPr>
                                        <m:sty m:val="p"/>
                                      </m:rPr>
                                      <a:rPr lang="vi-VN" sz="2400">
                                        <a:latin typeface="Cambria Math" panose="02040503050406030204" pitchFamily="18" charset="0"/>
                                        <a:ea typeface="Calibri" panose="020F0502020204030204" pitchFamily="34" charset="0"/>
                                        <a:cs typeface="Times New Roman" panose="02020603050405020304" pitchFamily="18" charset="0"/>
                                      </a:rPr>
                                      <m:t>sin</m:t>
                                    </m:r>
                                  </m:fName>
                                  <m:e>
                                    <m:r>
                                      <a:rPr lang="vi-VN" sz="2400" i="1">
                                        <a:latin typeface="Cambria Math" panose="02040503050406030204" pitchFamily="18" charset="0"/>
                                        <a:ea typeface="Calibri" panose="020F0502020204030204" pitchFamily="34" charset="0"/>
                                        <a:cs typeface="Times New Roman" panose="02020603050405020304" pitchFamily="18" charset="0"/>
                                      </a:rPr>
                                      <m:t>𝜃</m:t>
                                    </m:r>
                                  </m:e>
                                </m:func>
                              </m:num>
                              <m:den>
                                <m:r>
                                  <a:rPr lang="vi-VN" sz="2400" i="1">
                                    <a:latin typeface="Cambria Math" panose="02040503050406030204" pitchFamily="18" charset="0"/>
                                    <a:ea typeface="Calibri" panose="020F0502020204030204" pitchFamily="34" charset="0"/>
                                    <a:cs typeface="Times New Roman" panose="02020603050405020304" pitchFamily="18" charset="0"/>
                                  </a:rPr>
                                  <m:t>𝐵</m:t>
                                </m:r>
                              </m:den>
                            </m:f>
                          </m:e>
                        </m:d>
                      </m:e>
                    </m:func>
                    <m:r>
                      <a:rPr lang="vi-VN" sz="2400" i="1">
                        <a:latin typeface="Cambria Math" panose="02040503050406030204" pitchFamily="18" charset="0"/>
                        <a:ea typeface="Calibri" panose="020F0502020204030204" pitchFamily="34" charset="0"/>
                        <a:cs typeface="Times New Roman" panose="02020603050405020304" pitchFamily="18" charset="0"/>
                      </a:rPr>
                      <m:t>}</m:t>
                    </m:r>
                  </m:oMath>
                </a14:m>
                <a:endParaRPr lang="en-US" sz="2400"/>
              </a:p>
            </p:txBody>
          </p:sp>
        </mc:Choice>
        <mc:Fallback xmlns="">
          <p:sp>
            <p:nvSpPr>
              <p:cNvPr id="2" name="TextBox 1">
                <a:extLst>
                  <a:ext uri="{FF2B5EF4-FFF2-40B4-BE49-F238E27FC236}">
                    <a16:creationId xmlns:a16="http://schemas.microsoft.com/office/drawing/2014/main" id="{FC545C6F-FA77-7503-3AB4-06B2BA720BDE}"/>
                  </a:ext>
                </a:extLst>
              </p:cNvPr>
              <p:cNvSpPr txBox="1">
                <a:spLocks noRot="1" noChangeAspect="1" noMove="1" noResize="1" noEditPoints="1" noAdjustHandles="1" noChangeArrowheads="1" noChangeShapeType="1" noTextEdit="1"/>
              </p:cNvSpPr>
              <p:nvPr/>
            </p:nvSpPr>
            <p:spPr>
              <a:xfrm>
                <a:off x="1685010" y="5090198"/>
                <a:ext cx="5791200" cy="683520"/>
              </a:xfrm>
              <a:prstGeom prst="rect">
                <a:avLst/>
              </a:prstGeom>
              <a:blipFill>
                <a:blip r:embed="rId4"/>
                <a:stretch>
                  <a:fillRect l="-1579" b="-893"/>
                </a:stretch>
              </a:blipFill>
            </p:spPr>
            <p:txBody>
              <a:bodyPr/>
              <a:lstStyle/>
              <a:p>
                <a:r>
                  <a:rPr lang="en-US">
                    <a:noFill/>
                  </a:rPr>
                  <a:t> </a:t>
                </a:r>
              </a:p>
            </p:txBody>
          </p:sp>
        </mc:Fallback>
      </mc:AlternateContent>
    </p:spTree>
    <p:extLst>
      <p:ext uri="{BB962C8B-B14F-4D97-AF65-F5344CB8AC3E}">
        <p14:creationId xmlns:p14="http://schemas.microsoft.com/office/powerpoint/2010/main" val="830397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E05C35F-0C3C-2B48-42B6-28D1E64A16B7}"/>
                  </a:ext>
                </a:extLst>
              </p:cNvPr>
              <p:cNvGraphicFramePr>
                <a:graphicFrameLocks noGrp="1"/>
              </p:cNvGraphicFramePr>
              <p:nvPr/>
            </p:nvGraphicFramePr>
            <p:xfrm>
              <a:off x="179545" y="1331379"/>
              <a:ext cx="5392580" cy="4021672"/>
            </p:xfrm>
            <a:graphic>
              <a:graphicData uri="http://schemas.openxmlformats.org/drawingml/2006/table">
                <a:tbl>
                  <a:tblPr firstRow="1" firstCol="1" bandRow="1">
                    <a:tableStyleId>{B301B821-A1FF-4177-AEE7-76D212191A09}</a:tableStyleId>
                  </a:tblPr>
                  <a:tblGrid>
                    <a:gridCol w="2967041">
                      <a:extLst>
                        <a:ext uri="{9D8B030D-6E8A-4147-A177-3AD203B41FA5}">
                          <a16:colId xmlns:a16="http://schemas.microsoft.com/office/drawing/2014/main" val="3263609941"/>
                        </a:ext>
                      </a:extLst>
                    </a:gridCol>
                    <a:gridCol w="828104">
                      <a:extLst>
                        <a:ext uri="{9D8B030D-6E8A-4147-A177-3AD203B41FA5}">
                          <a16:colId xmlns:a16="http://schemas.microsoft.com/office/drawing/2014/main" val="2968171554"/>
                        </a:ext>
                      </a:extLst>
                    </a:gridCol>
                    <a:gridCol w="720464">
                      <a:extLst>
                        <a:ext uri="{9D8B030D-6E8A-4147-A177-3AD203B41FA5}">
                          <a16:colId xmlns:a16="http://schemas.microsoft.com/office/drawing/2014/main" val="3754824283"/>
                        </a:ext>
                      </a:extLst>
                    </a:gridCol>
                    <a:gridCol w="876971">
                      <a:extLst>
                        <a:ext uri="{9D8B030D-6E8A-4147-A177-3AD203B41FA5}">
                          <a16:colId xmlns:a16="http://schemas.microsoft.com/office/drawing/2014/main" val="2059690686"/>
                        </a:ext>
                      </a:extLst>
                    </a:gridCol>
                  </a:tblGrid>
                  <a:tr h="291553">
                    <a:tc>
                      <a:txBody>
                        <a:bodyPr/>
                        <a:lstStyle/>
                        <a:p>
                          <a:pPr algn="just" fontAlgn="base">
                            <a:lnSpc>
                              <a:spcPct val="150000"/>
                            </a:lnSpc>
                            <a:spcBef>
                              <a:spcPts val="600"/>
                            </a:spcBef>
                            <a:spcAft>
                              <a:spcPts val="1000"/>
                            </a:spcAft>
                          </a:pPr>
                          <a:r>
                            <a:rPr lang="vi-VN" sz="1000">
                              <a:effectLst/>
                            </a:rPr>
                            <a:t>Thông số</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Ký hiệu</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Giá trị</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Đơn vị</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299590049"/>
                      </a:ext>
                    </a:extLst>
                  </a:tr>
                  <a:tr h="623056">
                    <a:tc>
                      <a:txBody>
                        <a:bodyPr/>
                        <a:lstStyle/>
                        <a:p>
                          <a:pPr algn="just" fontAlgn="base">
                            <a:lnSpc>
                              <a:spcPct val="150000"/>
                            </a:lnSpc>
                            <a:spcBef>
                              <a:spcPts val="600"/>
                            </a:spcBef>
                            <a:spcAft>
                              <a:spcPts val="1000"/>
                            </a:spcAft>
                          </a:pPr>
                          <a:r>
                            <a:rPr lang="vi-VN" sz="1000">
                              <a:effectLst/>
                            </a:rPr>
                            <a:t>Khoảng cách giữa bánh trước và bánh sau của robot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L</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200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05188881"/>
                      </a:ext>
                    </a:extLst>
                  </a:tr>
                  <a:tr h="623056">
                    <a:tc>
                      <a:txBody>
                        <a:bodyPr/>
                        <a:lstStyle/>
                        <a:p>
                          <a:pPr algn="just" fontAlgn="base">
                            <a:lnSpc>
                              <a:spcPct val="150000"/>
                            </a:lnSpc>
                            <a:spcBef>
                              <a:spcPts val="600"/>
                            </a:spcBef>
                            <a:spcAft>
                              <a:spcPts val="1000"/>
                            </a:spcAft>
                          </a:pPr>
                          <a:r>
                            <a:rPr lang="vi-VN" sz="1000">
                              <a:effectLst/>
                            </a:rPr>
                            <a:t>Khoảng cách 2 bên của bánh xe của Robot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B</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200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829285921"/>
                      </a:ext>
                    </a:extLst>
                  </a:tr>
                  <a:tr h="623056">
                    <a:tc>
                      <a:txBody>
                        <a:bodyPr/>
                        <a:lstStyle/>
                        <a:p>
                          <a:pPr algn="just" fontAlgn="base">
                            <a:lnSpc>
                              <a:spcPct val="150000"/>
                            </a:lnSpc>
                            <a:spcBef>
                              <a:spcPts val="600"/>
                            </a:spcBef>
                            <a:spcAft>
                              <a:spcPts val="1000"/>
                            </a:spcAft>
                          </a:pPr>
                          <a:r>
                            <a:rPr lang="vi-VN" sz="1000">
                              <a:effectLst/>
                            </a:rPr>
                            <a:t>Khoảng cách từ trọng tâm Robot tới tường</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H</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30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783115606"/>
                      </a:ext>
                    </a:extLst>
                  </a:tr>
                  <a:tr h="291553">
                    <a:tc>
                      <a:txBody>
                        <a:bodyPr/>
                        <a:lstStyle/>
                        <a:p>
                          <a:pPr algn="just" fontAlgn="base">
                            <a:lnSpc>
                              <a:spcPct val="150000"/>
                            </a:lnSpc>
                            <a:spcBef>
                              <a:spcPts val="600"/>
                            </a:spcBef>
                            <a:spcAft>
                              <a:spcPts val="1000"/>
                            </a:spcAft>
                          </a:pPr>
                          <a:r>
                            <a:rPr lang="vi-VN" sz="1000">
                              <a:effectLst/>
                            </a:rPr>
                            <a:t>Khối lượng của Robot dự tính</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Kg</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439278664"/>
                      </a:ext>
                    </a:extLst>
                  </a:tr>
                  <a:tr h="473171">
                    <a:tc>
                      <a:txBody>
                        <a:bodyPr/>
                        <a:lstStyle/>
                        <a:p>
                          <a:pPr algn="just" fontAlgn="base">
                            <a:lnSpc>
                              <a:spcPct val="150000"/>
                            </a:lnSpc>
                            <a:spcBef>
                              <a:spcPts val="600"/>
                            </a:spcBef>
                            <a:spcAft>
                              <a:spcPts val="1000"/>
                            </a:spcAft>
                          </a:pPr>
                          <a:r>
                            <a:rPr lang="vi-VN" sz="1000">
                              <a:effectLst/>
                            </a:rPr>
                            <a:t>Chiều dài khoang áp suất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rPr>
                                    </m:ctrlPr>
                                  </m:sSubPr>
                                  <m:e>
                                    <m:r>
                                      <a:rPr lang="vi-VN" sz="1000">
                                        <a:effectLst/>
                                        <a:latin typeface="Cambria Math" panose="02040503050406030204" pitchFamily="18" charset="0"/>
                                      </a:rPr>
                                      <m:t>𝑙</m:t>
                                    </m:r>
                                  </m:e>
                                  <m:sub>
                                    <m:r>
                                      <a:rPr lang="vi-VN" sz="1000">
                                        <a:effectLst/>
                                        <a:latin typeface="Cambria Math" panose="02040503050406030204" pitchFamily="18" charset="0"/>
                                      </a:rPr>
                                      <m:t>1</m:t>
                                    </m:r>
                                  </m:sub>
                                </m:sSub>
                              </m:oMath>
                            </m:oMathPara>
                          </a14:m>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265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501872599"/>
                      </a:ext>
                    </a:extLst>
                  </a:tr>
                  <a:tr h="473171">
                    <a:tc>
                      <a:txBody>
                        <a:bodyPr/>
                        <a:lstStyle/>
                        <a:p>
                          <a:pPr algn="just" fontAlgn="base">
                            <a:lnSpc>
                              <a:spcPct val="150000"/>
                            </a:lnSpc>
                            <a:spcBef>
                              <a:spcPts val="600"/>
                            </a:spcBef>
                            <a:spcAft>
                              <a:spcPts val="1000"/>
                            </a:spcAft>
                          </a:pPr>
                          <a:r>
                            <a:rPr lang="vi-VN" sz="1000">
                              <a:effectLst/>
                            </a:rPr>
                            <a:t>Chiều rộng khoang áp suất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rPr>
                                    </m:ctrlPr>
                                  </m:sSubPr>
                                  <m:e>
                                    <m:r>
                                      <a:rPr lang="vi-VN" sz="1000">
                                        <a:effectLst/>
                                        <a:latin typeface="Cambria Math" panose="02040503050406030204" pitchFamily="18" charset="0"/>
                                      </a:rPr>
                                      <m:t>𝑙</m:t>
                                    </m:r>
                                  </m:e>
                                  <m:sub>
                                    <m:r>
                                      <a:rPr lang="vi-VN" sz="1000">
                                        <a:effectLst/>
                                        <a:latin typeface="Cambria Math" panose="02040503050406030204" pitchFamily="18" charset="0"/>
                                      </a:rPr>
                                      <m:t>2</m:t>
                                    </m:r>
                                  </m:sub>
                                </m:sSub>
                              </m:oMath>
                            </m:oMathPara>
                          </a14:m>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265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958457157"/>
                      </a:ext>
                    </a:extLst>
                  </a:tr>
                  <a:tr h="623056">
                    <a:tc>
                      <a:txBody>
                        <a:bodyPr/>
                        <a:lstStyle/>
                        <a:p>
                          <a:pPr algn="just" fontAlgn="base">
                            <a:lnSpc>
                              <a:spcPct val="150000"/>
                            </a:lnSpc>
                            <a:spcBef>
                              <a:spcPts val="600"/>
                            </a:spcBef>
                            <a:spcAft>
                              <a:spcPts val="1000"/>
                            </a:spcAft>
                          </a:pPr>
                          <a:r>
                            <a:rPr lang="vi-VN" sz="1000">
                              <a:effectLst/>
                            </a:rPr>
                            <a:t>Chiều rộng chắn ngoài của khoang</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a</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10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787972922"/>
                      </a:ext>
                    </a:extLst>
                  </a:tr>
                </a:tbl>
              </a:graphicData>
            </a:graphic>
          </p:graphicFrame>
        </mc:Choice>
        <mc:Fallback xmlns="">
          <p:graphicFrame>
            <p:nvGraphicFramePr>
              <p:cNvPr id="6" name="Table 5">
                <a:extLst>
                  <a:ext uri="{FF2B5EF4-FFF2-40B4-BE49-F238E27FC236}">
                    <a16:creationId xmlns:a16="http://schemas.microsoft.com/office/drawing/2014/main" id="{EE05C35F-0C3C-2B48-42B6-28D1E64A16B7}"/>
                  </a:ext>
                </a:extLst>
              </p:cNvPr>
              <p:cNvGraphicFramePr>
                <a:graphicFrameLocks noGrp="1"/>
              </p:cNvGraphicFramePr>
              <p:nvPr/>
            </p:nvGraphicFramePr>
            <p:xfrm>
              <a:off x="179545" y="1331379"/>
              <a:ext cx="5392580" cy="4021672"/>
            </p:xfrm>
            <a:graphic>
              <a:graphicData uri="http://schemas.openxmlformats.org/drawingml/2006/table">
                <a:tbl>
                  <a:tblPr firstRow="1" firstCol="1" bandRow="1">
                    <a:tableStyleId>{B301B821-A1FF-4177-AEE7-76D212191A09}</a:tableStyleId>
                  </a:tblPr>
                  <a:tblGrid>
                    <a:gridCol w="2967041">
                      <a:extLst>
                        <a:ext uri="{9D8B030D-6E8A-4147-A177-3AD203B41FA5}">
                          <a16:colId xmlns:a16="http://schemas.microsoft.com/office/drawing/2014/main" val="3263609941"/>
                        </a:ext>
                      </a:extLst>
                    </a:gridCol>
                    <a:gridCol w="828104">
                      <a:extLst>
                        <a:ext uri="{9D8B030D-6E8A-4147-A177-3AD203B41FA5}">
                          <a16:colId xmlns:a16="http://schemas.microsoft.com/office/drawing/2014/main" val="2968171554"/>
                        </a:ext>
                      </a:extLst>
                    </a:gridCol>
                    <a:gridCol w="720464">
                      <a:extLst>
                        <a:ext uri="{9D8B030D-6E8A-4147-A177-3AD203B41FA5}">
                          <a16:colId xmlns:a16="http://schemas.microsoft.com/office/drawing/2014/main" val="3754824283"/>
                        </a:ext>
                      </a:extLst>
                    </a:gridCol>
                    <a:gridCol w="876971">
                      <a:extLst>
                        <a:ext uri="{9D8B030D-6E8A-4147-A177-3AD203B41FA5}">
                          <a16:colId xmlns:a16="http://schemas.microsoft.com/office/drawing/2014/main" val="2059690686"/>
                        </a:ext>
                      </a:extLst>
                    </a:gridCol>
                  </a:tblGrid>
                  <a:tr h="291553">
                    <a:tc>
                      <a:txBody>
                        <a:bodyPr/>
                        <a:lstStyle/>
                        <a:p>
                          <a:pPr algn="just" fontAlgn="base">
                            <a:lnSpc>
                              <a:spcPct val="150000"/>
                            </a:lnSpc>
                            <a:spcBef>
                              <a:spcPts val="600"/>
                            </a:spcBef>
                            <a:spcAft>
                              <a:spcPts val="1000"/>
                            </a:spcAft>
                          </a:pPr>
                          <a:r>
                            <a:rPr lang="vi-VN" sz="1000">
                              <a:effectLst/>
                            </a:rPr>
                            <a:t>Thông số</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Ký hiệu</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Giá trị</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Đơn vị</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299590049"/>
                      </a:ext>
                    </a:extLst>
                  </a:tr>
                  <a:tr h="623056">
                    <a:tc>
                      <a:txBody>
                        <a:bodyPr/>
                        <a:lstStyle/>
                        <a:p>
                          <a:pPr algn="just" fontAlgn="base">
                            <a:lnSpc>
                              <a:spcPct val="150000"/>
                            </a:lnSpc>
                            <a:spcBef>
                              <a:spcPts val="600"/>
                            </a:spcBef>
                            <a:spcAft>
                              <a:spcPts val="1000"/>
                            </a:spcAft>
                          </a:pPr>
                          <a:r>
                            <a:rPr lang="vi-VN" sz="1000">
                              <a:effectLst/>
                            </a:rPr>
                            <a:t>Khoảng cách giữa bánh trước và bánh sau của robot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L</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200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05188881"/>
                      </a:ext>
                    </a:extLst>
                  </a:tr>
                  <a:tr h="623056">
                    <a:tc>
                      <a:txBody>
                        <a:bodyPr/>
                        <a:lstStyle/>
                        <a:p>
                          <a:pPr algn="just" fontAlgn="base">
                            <a:lnSpc>
                              <a:spcPct val="150000"/>
                            </a:lnSpc>
                            <a:spcBef>
                              <a:spcPts val="600"/>
                            </a:spcBef>
                            <a:spcAft>
                              <a:spcPts val="1000"/>
                            </a:spcAft>
                          </a:pPr>
                          <a:r>
                            <a:rPr lang="vi-VN" sz="1000">
                              <a:effectLst/>
                            </a:rPr>
                            <a:t>Khoảng cách 2 bên của bánh xe của Robot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B</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200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829285921"/>
                      </a:ext>
                    </a:extLst>
                  </a:tr>
                  <a:tr h="623056">
                    <a:tc>
                      <a:txBody>
                        <a:bodyPr/>
                        <a:lstStyle/>
                        <a:p>
                          <a:pPr algn="just" fontAlgn="base">
                            <a:lnSpc>
                              <a:spcPct val="150000"/>
                            </a:lnSpc>
                            <a:spcBef>
                              <a:spcPts val="600"/>
                            </a:spcBef>
                            <a:spcAft>
                              <a:spcPts val="1000"/>
                            </a:spcAft>
                          </a:pPr>
                          <a:r>
                            <a:rPr lang="vi-VN" sz="1000">
                              <a:effectLst/>
                            </a:rPr>
                            <a:t>Khoảng cách từ trọng tâm Robot tới tường</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H</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30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783115606"/>
                      </a:ext>
                    </a:extLst>
                  </a:tr>
                  <a:tr h="291553">
                    <a:tc>
                      <a:txBody>
                        <a:bodyPr/>
                        <a:lstStyle/>
                        <a:p>
                          <a:pPr algn="just" fontAlgn="base">
                            <a:lnSpc>
                              <a:spcPct val="150000"/>
                            </a:lnSpc>
                            <a:spcBef>
                              <a:spcPts val="600"/>
                            </a:spcBef>
                            <a:spcAft>
                              <a:spcPts val="1000"/>
                            </a:spcAft>
                          </a:pPr>
                          <a:r>
                            <a:rPr lang="vi-VN" sz="1000">
                              <a:effectLst/>
                            </a:rPr>
                            <a:t>Khối lượng của Robot dự tính</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2</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Kg</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439278664"/>
                      </a:ext>
                    </a:extLst>
                  </a:tr>
                  <a:tr h="473171">
                    <a:tc>
                      <a:txBody>
                        <a:bodyPr/>
                        <a:lstStyle/>
                        <a:p>
                          <a:pPr algn="just" fontAlgn="base">
                            <a:lnSpc>
                              <a:spcPct val="150000"/>
                            </a:lnSpc>
                            <a:spcBef>
                              <a:spcPts val="600"/>
                            </a:spcBef>
                            <a:spcAft>
                              <a:spcPts val="1000"/>
                            </a:spcAft>
                          </a:pPr>
                          <a:r>
                            <a:rPr lang="vi-VN" sz="1000">
                              <a:effectLst/>
                            </a:rPr>
                            <a:t>Chiều dài khoang áp suất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endParaRPr lang="en-US"/>
                        </a:p>
                      </a:txBody>
                      <a:tcPr marL="51435" marR="51435" marT="0" marB="0">
                        <a:blipFill>
                          <a:blip r:embed="rId2"/>
                          <a:stretch>
                            <a:fillRect l="-356204" t="-517949" r="-192701" b="-233333"/>
                          </a:stretch>
                        </a:blipFill>
                      </a:tcPr>
                    </a:tc>
                    <a:tc>
                      <a:txBody>
                        <a:bodyPr/>
                        <a:lstStyle/>
                        <a:p>
                          <a:pPr algn="just" fontAlgn="base">
                            <a:lnSpc>
                              <a:spcPct val="150000"/>
                            </a:lnSpc>
                            <a:spcBef>
                              <a:spcPts val="600"/>
                            </a:spcBef>
                            <a:spcAft>
                              <a:spcPts val="1000"/>
                            </a:spcAft>
                          </a:pPr>
                          <a:r>
                            <a:rPr lang="vi-VN" sz="1000">
                              <a:effectLst/>
                            </a:rPr>
                            <a:t>265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501872599"/>
                      </a:ext>
                    </a:extLst>
                  </a:tr>
                  <a:tr h="473171">
                    <a:tc>
                      <a:txBody>
                        <a:bodyPr/>
                        <a:lstStyle/>
                        <a:p>
                          <a:pPr algn="just" fontAlgn="base">
                            <a:lnSpc>
                              <a:spcPct val="150000"/>
                            </a:lnSpc>
                            <a:spcBef>
                              <a:spcPts val="600"/>
                            </a:spcBef>
                            <a:spcAft>
                              <a:spcPts val="1000"/>
                            </a:spcAft>
                          </a:pPr>
                          <a:r>
                            <a:rPr lang="vi-VN" sz="1000">
                              <a:effectLst/>
                            </a:rPr>
                            <a:t>Chiều rộng khoang áp suất</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endParaRPr lang="en-US"/>
                        </a:p>
                      </a:txBody>
                      <a:tcPr marL="51435" marR="51435" marT="0" marB="0">
                        <a:blipFill>
                          <a:blip r:embed="rId2"/>
                          <a:stretch>
                            <a:fillRect l="-356204" t="-617949" r="-192701" b="-133333"/>
                          </a:stretch>
                        </a:blipFill>
                      </a:tcPr>
                    </a:tc>
                    <a:tc>
                      <a:txBody>
                        <a:bodyPr/>
                        <a:lstStyle/>
                        <a:p>
                          <a:pPr algn="just" fontAlgn="base">
                            <a:lnSpc>
                              <a:spcPct val="150000"/>
                            </a:lnSpc>
                            <a:spcBef>
                              <a:spcPts val="600"/>
                            </a:spcBef>
                            <a:spcAft>
                              <a:spcPts val="1000"/>
                            </a:spcAft>
                          </a:pPr>
                          <a:r>
                            <a:rPr lang="vi-VN" sz="1000">
                              <a:effectLst/>
                            </a:rPr>
                            <a:t>265</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958457157"/>
                      </a:ext>
                    </a:extLst>
                  </a:tr>
                  <a:tr h="623056">
                    <a:tc>
                      <a:txBody>
                        <a:bodyPr/>
                        <a:lstStyle/>
                        <a:p>
                          <a:pPr algn="just" fontAlgn="base">
                            <a:lnSpc>
                              <a:spcPct val="150000"/>
                            </a:lnSpc>
                            <a:spcBef>
                              <a:spcPts val="600"/>
                            </a:spcBef>
                            <a:spcAft>
                              <a:spcPts val="1000"/>
                            </a:spcAft>
                          </a:pPr>
                          <a:r>
                            <a:rPr lang="vi-VN" sz="1000">
                              <a:effectLst/>
                            </a:rPr>
                            <a:t>Chiều rộng chắn ngoài của khoang</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a:lnSpc>
                              <a:spcPct val="150000"/>
                            </a:lnSpc>
                            <a:spcBef>
                              <a:spcPts val="600"/>
                            </a:spcBef>
                            <a:spcAft>
                              <a:spcPts val="1000"/>
                            </a:spcAft>
                          </a:pPr>
                          <a:r>
                            <a:rPr lang="vi-VN" sz="1000">
                              <a:effectLst/>
                            </a:rPr>
                            <a:t>a</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10</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tc>
                      <a:txBody>
                        <a:bodyPr/>
                        <a:lstStyle/>
                        <a:p>
                          <a:pPr algn="just" fontAlgn="base">
                            <a:lnSpc>
                              <a:spcPct val="150000"/>
                            </a:lnSpc>
                            <a:spcBef>
                              <a:spcPts val="600"/>
                            </a:spcBef>
                            <a:spcAft>
                              <a:spcPts val="1000"/>
                            </a:spcAft>
                          </a:pPr>
                          <a:r>
                            <a:rPr lang="vi-VN" sz="1000">
                              <a:effectLst/>
                            </a:rPr>
                            <a:t>mm</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787972922"/>
                      </a:ext>
                    </a:extLst>
                  </a:tr>
                </a:tbl>
              </a:graphicData>
            </a:graphic>
          </p:graphicFrame>
        </mc:Fallback>
      </mc:AlternateContent>
      <p:pic>
        <p:nvPicPr>
          <p:cNvPr id="12" name="Picture 11" descr="Lý thuyết Lực ma sát - Vật Lí 10 | SGK Vật Lí 10 - Kết nối tri thức">
            <a:extLst>
              <a:ext uri="{FF2B5EF4-FFF2-40B4-BE49-F238E27FC236}">
                <a16:creationId xmlns:a16="http://schemas.microsoft.com/office/drawing/2014/main" id="{49223734-1961-3E1E-2BE4-AD9D1F3226B3}"/>
              </a:ext>
            </a:extLst>
          </p:cNvPr>
          <p:cNvPicPr>
            <a:picLocks noChangeAspect="1"/>
          </p:cNvPicPr>
          <p:nvPr/>
        </p:nvPicPr>
        <p:blipFill rotWithShape="1">
          <a:blip r:embed="rId3">
            <a:extLst>
              <a:ext uri="{28A0092B-C50C-407E-A947-70E740481C1C}">
                <a14:useLocalDpi xmlns:a14="http://schemas.microsoft.com/office/drawing/2010/main" val="0"/>
              </a:ext>
            </a:extLst>
          </a:blip>
          <a:srcRect t="23399"/>
          <a:stretch/>
        </p:blipFill>
        <p:spPr bwMode="auto">
          <a:xfrm>
            <a:off x="5572126" y="2543175"/>
            <a:ext cx="3248501" cy="17716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2709873"/>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Hoang Trang'course format">
  <a:themeElements>
    <a:clrScheme name="Default Design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1885</TotalTime>
  <Words>3102</Words>
  <Application>Microsoft Office PowerPoint</Application>
  <PresentationFormat>On-screen Show (4:3)</PresentationFormat>
  <Paragraphs>429</Paragraphs>
  <Slides>62</Slides>
  <Notes>19</Notes>
  <HiddenSlides>0</HiddenSlides>
  <MMClips>2</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62</vt:i4>
      </vt:variant>
    </vt:vector>
  </HeadingPairs>
  <TitlesOfParts>
    <vt:vector size="76" baseType="lpstr">
      <vt:lpstr>Arial</vt:lpstr>
      <vt:lpstr>Calibri</vt:lpstr>
      <vt:lpstr>Calibri Light</vt:lpstr>
      <vt:lpstr>Cambria Math</vt:lpstr>
      <vt:lpstr>Symbol</vt:lpstr>
      <vt:lpstr>Times New Roman</vt:lpstr>
      <vt:lpstr>Wingdings</vt:lpstr>
      <vt:lpstr>1_Office Theme</vt:lpstr>
      <vt:lpstr>1_Hoang Trang'course format</vt:lpstr>
      <vt:lpstr>Office Theme</vt:lpstr>
      <vt:lpstr>2_Hoang Trang'course format</vt:lpstr>
      <vt:lpstr>3_Hoang Trang'course format</vt:lpstr>
      <vt:lpstr>4_Hoang Trang'course format</vt:lpstr>
      <vt:lpstr>2_Office Theme</vt:lpstr>
      <vt:lpstr>PowerPoint Presentation</vt:lpstr>
      <vt:lpstr>Nội dung</vt:lpstr>
      <vt:lpstr> 1. Giới thiệu tổng quan</vt:lpstr>
      <vt:lpstr> 2. Nhiệm vụ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4.1 Thiết kế mạch điều khiển động cơ</vt:lpstr>
      <vt:lpstr>4.1 Thiết kế mạch điều khiển động cơ</vt:lpstr>
      <vt:lpstr>4.1 Thiết kế mạch điều khiển động cơ</vt:lpstr>
      <vt:lpstr>4.1 Thiết kế mạch điều khiển động cơ</vt:lpstr>
      <vt:lpstr>4.1 Thiết kế mạch điều khiển động cơ</vt:lpstr>
      <vt:lpstr>4.1 Thiết kế mạch điều khiển động cơ</vt:lpstr>
      <vt:lpstr>4.2 Thiết kế mạch điều khiển động cơ quạt</vt:lpstr>
      <vt:lpstr>4.2 Thiết kế mạch điều khiển động cơ quạt</vt:lpstr>
      <vt:lpstr>4.2 Thiết kế mạch điều khiển động cơ quạt</vt:lpstr>
      <vt:lpstr>4.2 Thiết kế mạch điều khiển động cơ quạt</vt:lpstr>
      <vt:lpstr>4.2 Thiết kế mạch điều khiển động cơ quạt</vt:lpstr>
      <vt:lpstr>4.2 Thiết kế mạch điều khiển động cơ quạt</vt:lpstr>
      <vt:lpstr>4.3 Thiết kế mạch cho bộ phát tín hiệu điều khiển (Tx)</vt:lpstr>
      <vt:lpstr>4.3 Thiết kế mạch cho bộ phát tín hiệu điều khiển (Tx)</vt:lpstr>
      <vt:lpstr>4.3 Thiết kế mạch cho bộ phát tín hiệu điều khiển (Tx)</vt:lpstr>
      <vt:lpstr>4.3 Thiết kế mạch cho bộ phát tín hiệu điều khiển (Tx)</vt:lpstr>
      <vt:lpstr>4.3 Thiết kế mạch cho bộ phát tín hiệu điều khiển (Tx)</vt:lpstr>
      <vt:lpstr>4.3 Thiết kế mạch cho bộ phát tín hiệu điều khiển (Tx)</vt:lpstr>
      <vt:lpstr>4.3 Thiết kế mạch cho bộ phát tín hiệu điều khiển (Tx)</vt:lpstr>
      <vt:lpstr>4.4 Thiết kế mạch điều khiển hệ thống (Rx)</vt:lpstr>
      <vt:lpstr>4.4 Thiết kế mạch điều khiển hệ thống (Rx)</vt:lpstr>
      <vt:lpstr>4.4 Thiết kế mạch điều khiển hệ thống (Rx)</vt:lpstr>
      <vt:lpstr>4.4 Thiết kế mạch điều khiển hệ thống (Rx)</vt:lpstr>
      <vt:lpstr>4.4 Thiết kế mạch điều khiển hệ thống (Rx)</vt:lpstr>
      <vt:lpstr>4.4 Thiết kế mạch điều khiển hệ thống (Rx)</vt:lpstr>
      <vt:lpstr>4.4 Thiết kế mạch điều khiển hệ thống (Rx)</vt:lpstr>
      <vt:lpstr>4.5 Thiết kế mạch nguồn</vt:lpstr>
      <vt:lpstr>4.5 Thiết kế mạch nguồn</vt:lpstr>
      <vt:lpstr>4.5 Thiết kế mạch nguồn</vt:lpstr>
      <vt:lpstr>4.5 Thiết kế mạch nguồn</vt:lpstr>
      <vt:lpstr>4.5 Thiết kế mạch nguồn</vt:lpstr>
      <vt:lpstr>5.1 Sơ Đồ Phần Mềm Tổng Quát Mạch điều khiển (Rx)</vt:lpstr>
      <vt:lpstr>5.1.1 Lưu Đồ Giải Thuật Chi Tiết (Rx)</vt:lpstr>
      <vt:lpstr>5.1.2 Lưu Đồ Giải Thuật Chi Tiết (Rx)</vt:lpstr>
      <vt:lpstr>5.2 Sơ Đồ Phần Mềm Tổng Quát Bộ điều khiển (Tx)</vt:lpstr>
      <vt:lpstr>5.2.1 Lưu Đồ Giải Thuật Chi Tiết (Tx)</vt:lpstr>
      <vt:lpstr>5.2.2 Lưu Đồ Giải Thuật Chi Tiết (Tx)</vt:lpstr>
      <vt:lpstr>5.2.2 Lưu Đồ Giải Thuật Chi Tiết (Tx)</vt:lpstr>
      <vt:lpstr>6.1 Kết Quả Mô phỏng</vt:lpstr>
      <vt:lpstr>6.1 Kết Quả Mô phỏng</vt:lpstr>
      <vt:lpstr>6.1 Kết Quả Mô phỏng</vt:lpstr>
      <vt:lpstr>6.2 Kết Quả Thực Tế</vt:lpstr>
      <vt:lpstr>6.2 Kết Quả Thực Tế</vt:lpstr>
      <vt:lpstr>Kết Quả Demo</vt:lpstr>
      <vt:lpstr>Kết luận, hướng phát triển</vt:lpstr>
      <vt:lpstr>PowerPoint Presentation</vt:lpstr>
      <vt:lpstr>LM2734YMK</vt:lpstr>
      <vt:lpstr>TPS5430DDAR</vt:lpstr>
      <vt:lpstr>XL1509</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Quyền Trần Nhân</cp:lastModifiedBy>
  <cp:revision>21</cp:revision>
  <dcterms:modified xsi:type="dcterms:W3CDTF">2025-01-02T09:38:37Z</dcterms:modified>
</cp:coreProperties>
</file>